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  <p:sldMasterId id="2147483652" r:id="rId2"/>
  </p:sldMasterIdLst>
  <p:notesMasterIdLst>
    <p:notesMasterId r:id="rId12"/>
  </p:notesMasterIdLst>
  <p:sldIdLst>
    <p:sldId id="292" r:id="rId3"/>
    <p:sldId id="314" r:id="rId4"/>
    <p:sldId id="315" r:id="rId5"/>
    <p:sldId id="316" r:id="rId6"/>
    <p:sldId id="345" r:id="rId7"/>
    <p:sldId id="346" r:id="rId8"/>
    <p:sldId id="317" r:id="rId9"/>
    <p:sldId id="319" r:id="rId10"/>
    <p:sldId id="280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B3A"/>
    <a:srgbClr val="801157"/>
    <a:srgbClr val="F6F7F7"/>
    <a:srgbClr val="808080"/>
    <a:srgbClr val="93B9EF"/>
    <a:srgbClr val="E7F3F2"/>
    <a:srgbClr val="9DC3E6"/>
    <a:srgbClr val="2E75B6"/>
    <a:srgbClr val="92D05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2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19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62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825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5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4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133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708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357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24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C4A8-13B0-4A8B-82FD-78B6A23AE18A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48DE-E70E-4019-9073-F25E618429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12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5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219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1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212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347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980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674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727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125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94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6C4A8-13B0-4A8B-82FD-78B6A23AE18A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348DE-E70E-4019-9073-F25E618429F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 descr="PPT模版-0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985" y="0"/>
            <a:ext cx="12198985" cy="68605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48C10-054D-440A-9BD1-8ECB8F61FFE5}" type="datetimeFigureOut">
              <a:rPr lang="zh-CN" altLang="en-US" smtClean="0"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0BAE9-15C0-44EF-8719-59084CDFD42F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PPT模版-0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202160" cy="686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7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PT模版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2160" cy="686244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092999" y="3467037"/>
            <a:ext cx="799333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电压型电量计原理和应用</a:t>
            </a:r>
            <a:endParaRPr lang="zh-CN" altLang="en-US" sz="5400" b="1" dirty="0" smtClean="0">
              <a:solidFill>
                <a:schemeClr val="accent3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.04.11</a:t>
            </a:r>
            <a:r>
              <a:rPr lang="en-US" altLang="zh-CN" sz="2800" b="1" dirty="0" smtClean="0">
                <a:solidFill>
                  <a:schemeClr val="accent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 </a:t>
            </a:r>
            <a:r>
              <a:rPr lang="en-US" altLang="zh-CN" sz="2800" b="1" dirty="0" smtClean="0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 </a:t>
            </a:r>
            <a:r>
              <a:rPr lang="en-US" altLang="zh-CN" sz="2800" b="1" dirty="0" smtClean="0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8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</a:t>
            </a:r>
            <a:endParaRPr lang="en-US" altLang="zh-CN" sz="28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98170" y="448310"/>
            <a:ext cx="249809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38458">
            <a:off x="539112" y="421414"/>
            <a:ext cx="519584" cy="519584"/>
            <a:chOff x="4482708" y="3301238"/>
            <a:chExt cx="661162" cy="661162"/>
          </a:xfrm>
        </p:grpSpPr>
        <p:grpSp>
          <p:nvGrpSpPr>
            <p:cNvPr id="2" name="组合 1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grpSp>
        <p:nvGrpSpPr>
          <p:cNvPr id="57" name="组合 56"/>
          <p:cNvGrpSpPr/>
          <p:nvPr/>
        </p:nvGrpSpPr>
        <p:grpSpPr>
          <a:xfrm>
            <a:off x="3428805" y="2636511"/>
            <a:ext cx="741431" cy="662607"/>
            <a:chOff x="4634991" y="2138335"/>
            <a:chExt cx="428348" cy="386204"/>
          </a:xfrm>
        </p:grpSpPr>
        <p:sp>
          <p:nvSpPr>
            <p:cNvPr id="58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ea typeface="微软雅黑" pitchFamily="34" charset="-122"/>
              </a:endParaRPr>
            </a:p>
          </p:txBody>
        </p:sp>
        <p:sp>
          <p:nvSpPr>
            <p:cNvPr id="59" name="KSO_Shape"/>
            <p:cNvSpPr>
              <a:spLocks/>
            </p:cNvSpPr>
            <p:nvPr/>
          </p:nvSpPr>
          <p:spPr bwMode="auto">
            <a:xfrm>
              <a:off x="4711294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574249" y="2710158"/>
            <a:ext cx="3995738" cy="573234"/>
            <a:chOff x="2038870" y="1075333"/>
            <a:chExt cx="3995738" cy="254000"/>
          </a:xfrm>
        </p:grpSpPr>
        <p:sp>
          <p:nvSpPr>
            <p:cNvPr id="85" name="文本框 37"/>
            <p:cNvSpPr txBox="1"/>
            <p:nvPr>
              <p:custDataLst>
                <p:tags r:id="rId5"/>
              </p:custDataLst>
            </p:nvPr>
          </p:nvSpPr>
          <p:spPr>
            <a:xfrm>
              <a:off x="2038870" y="1075333"/>
              <a:ext cx="2773363" cy="254000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0" tIns="0" bIns="0" anchor="ctr"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0" kern="0" dirty="0" smtClean="0">
                  <a:solidFill>
                    <a:srgbClr val="FFFFFF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      </a:t>
              </a:r>
              <a:r>
                <a:rPr lang="zh-CN" altLang="en-US" sz="1600" b="0" kern="0" dirty="0" smtClean="0">
                  <a:solidFill>
                    <a:srgbClr val="FFFFFF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一、电压型电量计原理</a:t>
              </a:r>
              <a:endParaRPr lang="zh-CN" altLang="en-US" sz="1600" b="0" kern="0" dirty="0">
                <a:solidFill>
                  <a:srgbClr val="FFFFFF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86" name="直接连接符 38"/>
            <p:cNvCxnSpPr>
              <a:cxnSpLocks noChangeShapeType="1"/>
              <a:stCxn id="85" idx="2"/>
            </p:cNvCxnSpPr>
            <p:nvPr>
              <p:custDataLst>
                <p:tags r:id="rId6"/>
              </p:custDataLst>
            </p:nvPr>
          </p:nvCxnSpPr>
          <p:spPr bwMode="auto">
            <a:xfrm>
              <a:off x="4812233" y="1329333"/>
              <a:ext cx="1222375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7" name="组合 86"/>
          <p:cNvGrpSpPr/>
          <p:nvPr/>
        </p:nvGrpSpPr>
        <p:grpSpPr>
          <a:xfrm>
            <a:off x="4570104" y="3736659"/>
            <a:ext cx="3995738" cy="573233"/>
            <a:chOff x="2138883" y="1330019"/>
            <a:chExt cx="3995738" cy="250019"/>
          </a:xfrm>
        </p:grpSpPr>
        <p:sp>
          <p:nvSpPr>
            <p:cNvPr id="88" name="文本框 41"/>
            <p:cNvSpPr txBox="1"/>
            <p:nvPr>
              <p:custDataLst>
                <p:tags r:id="rId3"/>
              </p:custDataLst>
            </p:nvPr>
          </p:nvSpPr>
          <p:spPr>
            <a:xfrm>
              <a:off x="2138883" y="1330019"/>
              <a:ext cx="2773363" cy="250019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0070C0"/>
            </a:solidFill>
            <a:ln>
              <a:solidFill>
                <a:schemeClr val="accent1"/>
              </a:solidFill>
            </a:ln>
          </p:spPr>
          <p:txBody>
            <a:bodyPr lIns="0" tIns="0" bIns="0" anchor="ctr"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0" kern="0" dirty="0" smtClean="0">
                  <a:solidFill>
                    <a:srgbClr val="FFFFFF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      </a:t>
              </a:r>
              <a:r>
                <a:rPr lang="zh-CN" altLang="en-US" sz="1600" b="0" kern="0" dirty="0" smtClean="0">
                  <a:solidFill>
                    <a:srgbClr val="FFFFFF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二、客户电池参数提取</a:t>
              </a:r>
              <a:endParaRPr lang="zh-CN" altLang="en-US" sz="1600" b="0" kern="0" dirty="0">
                <a:solidFill>
                  <a:srgbClr val="FFFFFF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89" name="直接连接符 42"/>
            <p:cNvCxnSpPr>
              <a:cxnSpLocks noChangeShapeType="1"/>
              <a:stCxn id="88" idx="2"/>
            </p:cNvCxnSpPr>
            <p:nvPr>
              <p:custDataLst>
                <p:tags r:id="rId4"/>
              </p:custDataLst>
            </p:nvPr>
          </p:nvCxnSpPr>
          <p:spPr bwMode="auto">
            <a:xfrm>
              <a:off x="4912246" y="1580036"/>
              <a:ext cx="1222375" cy="2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0" name="组合 89"/>
          <p:cNvGrpSpPr/>
          <p:nvPr/>
        </p:nvGrpSpPr>
        <p:grpSpPr>
          <a:xfrm>
            <a:off x="4538705" y="4785255"/>
            <a:ext cx="3995738" cy="564101"/>
            <a:chOff x="2038870" y="2423121"/>
            <a:chExt cx="3995738" cy="252412"/>
          </a:xfrm>
        </p:grpSpPr>
        <p:sp>
          <p:nvSpPr>
            <p:cNvPr id="91" name="文本框 45"/>
            <p:cNvSpPr txBox="1"/>
            <p:nvPr>
              <p:custDataLst>
                <p:tags r:id="rId1"/>
              </p:custDataLst>
            </p:nvPr>
          </p:nvSpPr>
          <p:spPr>
            <a:xfrm>
              <a:off x="2038870" y="2423121"/>
              <a:ext cx="2773363" cy="252412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0070C0"/>
            </a:solidFill>
            <a:ln>
              <a:solidFill>
                <a:schemeClr val="accent1"/>
              </a:solidFill>
            </a:ln>
          </p:spPr>
          <p:txBody>
            <a:bodyPr lIns="0" tIns="0" bIns="0" anchor="ctr"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0" kern="0" dirty="0" smtClean="0">
                  <a:solidFill>
                    <a:srgbClr val="FFFFFF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      </a:t>
              </a:r>
              <a:r>
                <a:rPr lang="zh-CN" altLang="en-US" sz="1600" b="0" kern="0" dirty="0" smtClean="0">
                  <a:solidFill>
                    <a:srgbClr val="FFFFFF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三、产品特点</a:t>
              </a:r>
              <a:endParaRPr lang="zh-CN" altLang="en-US" sz="1600" b="0" kern="0" dirty="0">
                <a:solidFill>
                  <a:srgbClr val="FFFFFF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92" name="直接连接符 46"/>
            <p:cNvCxnSpPr>
              <a:cxnSpLocks noChangeShapeType="1"/>
              <a:stCxn id="91" idx="2"/>
            </p:cNvCxnSpPr>
            <p:nvPr>
              <p:custDataLst>
                <p:tags r:id="rId2"/>
              </p:custDataLst>
            </p:nvPr>
          </p:nvCxnSpPr>
          <p:spPr bwMode="auto">
            <a:xfrm>
              <a:off x="4812233" y="2675533"/>
              <a:ext cx="1222375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" name="组合 37"/>
          <p:cNvGrpSpPr/>
          <p:nvPr/>
        </p:nvGrpSpPr>
        <p:grpSpPr>
          <a:xfrm>
            <a:off x="3471894" y="4703507"/>
            <a:ext cx="709257" cy="637536"/>
            <a:chOff x="5557128" y="2138335"/>
            <a:chExt cx="428348" cy="386204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ea typeface="微软雅黑" pitchFamily="34" charset="-122"/>
              </a:endParaRPr>
            </a:p>
          </p:txBody>
        </p:sp>
        <p:sp>
          <p:nvSpPr>
            <p:cNvPr id="40" name="KSO_Shape"/>
            <p:cNvSpPr>
              <a:spLocks/>
            </p:cNvSpPr>
            <p:nvPr/>
          </p:nvSpPr>
          <p:spPr bwMode="auto">
            <a:xfrm>
              <a:off x="565714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467477" y="3657739"/>
            <a:ext cx="718092" cy="673917"/>
            <a:chOff x="6068610" y="2138335"/>
            <a:chExt cx="428348" cy="386204"/>
          </a:xfrm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ea typeface="微软雅黑" pitchFamily="34" charset="-122"/>
              </a:endParaRPr>
            </a:p>
          </p:txBody>
        </p:sp>
        <p:sp>
          <p:nvSpPr>
            <p:cNvPr id="43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47" name="KSO_Shape"/>
          <p:cNvSpPr>
            <a:spLocks/>
          </p:cNvSpPr>
          <p:nvPr/>
        </p:nvSpPr>
        <p:spPr bwMode="auto">
          <a:xfrm>
            <a:off x="3649180" y="5978735"/>
            <a:ext cx="392698" cy="33106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8626" y="448310"/>
            <a:ext cx="47302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一、电压型电量计原理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38458">
            <a:off x="539112" y="421414"/>
            <a:ext cx="519584" cy="519584"/>
            <a:chOff x="4482708" y="3301238"/>
            <a:chExt cx="661162" cy="661162"/>
          </a:xfrm>
        </p:grpSpPr>
        <p:grpSp>
          <p:nvGrpSpPr>
            <p:cNvPr id="2" name="组合 1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4" name="文本框 13"/>
          <p:cNvSpPr txBox="1"/>
          <p:nvPr/>
        </p:nvSpPr>
        <p:spPr>
          <a:xfrm>
            <a:off x="589003" y="2108753"/>
            <a:ext cx="11302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+mn-ea"/>
              </a:rPr>
              <a:t>☆每个电池的电量</a:t>
            </a:r>
            <a:r>
              <a:rPr lang="en-US" altLang="zh-CN" sz="1400" dirty="0" smtClean="0">
                <a:latin typeface="+mn-ea"/>
              </a:rPr>
              <a:t>SOC</a:t>
            </a:r>
            <a:r>
              <a:rPr lang="zh-CN" altLang="en-US" sz="1400" dirty="0" smtClean="0">
                <a:latin typeface="+mn-ea"/>
              </a:rPr>
              <a:t>与</a:t>
            </a:r>
            <a:r>
              <a:rPr lang="en-US" altLang="zh-CN" sz="1400" dirty="0" smtClean="0">
                <a:latin typeface="+mn-ea"/>
              </a:rPr>
              <a:t>OCV</a:t>
            </a:r>
            <a:r>
              <a:rPr lang="zh-CN" altLang="en-US" sz="1400" dirty="0" smtClean="0">
                <a:latin typeface="+mn-ea"/>
              </a:rPr>
              <a:t>具有特定的映射关系，且映射关系具有单调性，如图</a:t>
            </a:r>
            <a:r>
              <a:rPr lang="en-US" altLang="zh-CN" sz="1400" dirty="0" smtClean="0">
                <a:latin typeface="+mn-ea"/>
              </a:rPr>
              <a:t>1</a:t>
            </a:r>
            <a:r>
              <a:rPr lang="zh-CN" altLang="en-US" sz="1400" dirty="0" smtClean="0">
                <a:latin typeface="+mn-ea"/>
              </a:rPr>
              <a:t>所示；</a:t>
            </a:r>
            <a:endParaRPr lang="en-US" altLang="zh-CN" sz="1400" dirty="0" smtClean="0">
              <a:latin typeface="+mn-ea"/>
            </a:endParaRPr>
          </a:p>
          <a:p>
            <a:r>
              <a:rPr lang="zh-CN" altLang="en-US" sz="1400" dirty="0">
                <a:latin typeface="+mn-ea"/>
              </a:rPr>
              <a:t>☆老化</a:t>
            </a:r>
            <a:r>
              <a:rPr lang="zh-CN" altLang="en-US" sz="1400" dirty="0" smtClean="0">
                <a:latin typeface="+mn-ea"/>
              </a:rPr>
              <a:t>次数基本</a:t>
            </a:r>
            <a:r>
              <a:rPr lang="zh-CN" altLang="en-US" sz="1400" dirty="0">
                <a:latin typeface="+mn-ea"/>
              </a:rPr>
              <a:t>不影响</a:t>
            </a:r>
            <a:r>
              <a:rPr lang="zh-CN" altLang="en-US" sz="1400" dirty="0" smtClean="0">
                <a:latin typeface="+mn-ea"/>
              </a:rPr>
              <a:t>电池的</a:t>
            </a:r>
            <a:r>
              <a:rPr lang="en-US" altLang="zh-CN" sz="1400" dirty="0">
                <a:latin typeface="+mn-ea"/>
              </a:rPr>
              <a:t>SOC-OCV</a:t>
            </a:r>
            <a:r>
              <a:rPr lang="zh-CN" altLang="en-US" sz="1400" dirty="0">
                <a:latin typeface="+mn-ea"/>
              </a:rPr>
              <a:t>映射关系，如图</a:t>
            </a:r>
            <a:r>
              <a:rPr lang="en-US" altLang="zh-CN" sz="1400" dirty="0">
                <a:latin typeface="+mn-ea"/>
              </a:rPr>
              <a:t>2</a:t>
            </a:r>
            <a:r>
              <a:rPr lang="zh-CN" altLang="en-US" sz="1400" dirty="0">
                <a:latin typeface="+mn-ea"/>
              </a:rPr>
              <a:t>所示</a:t>
            </a:r>
            <a:r>
              <a:rPr lang="zh-CN" altLang="en-US" sz="1400" dirty="0" smtClean="0">
                <a:latin typeface="+mn-ea"/>
              </a:rPr>
              <a:t>；</a:t>
            </a:r>
            <a:endParaRPr lang="zh-CN" altLang="en-US" sz="1400" dirty="0"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4000529" y="5383450"/>
                <a:ext cx="71998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𝑠𝑜𝑐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=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𝑓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(</m:t>
                    </m:r>
                    <m:r>
                      <a:rPr lang="en-US" altLang="zh-CN" sz="1400" b="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𝑜𝑐𝑣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)</m:t>
                    </m:r>
                  </m:oMath>
                </a14:m>
                <a:r>
                  <a:rPr lang="zh-CN" altLang="en-US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en-US" altLang="zh-CN" sz="1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en-US" altLang="zh-CN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</a:t>
                </a:r>
                <a:r>
                  <a:rPr lang="zh-CN" altLang="en-US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                                       式</a:t>
                </a:r>
                <a:r>
                  <a:rPr lang="en-US" altLang="zh-CN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(1-1)</a:t>
                </a:r>
                <a:endPara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529" y="5383450"/>
                <a:ext cx="7199870" cy="307777"/>
              </a:xfrm>
              <a:prstGeom prst="rect">
                <a:avLst/>
              </a:prstGeom>
              <a:blipFill rotWithShape="0">
                <a:blip r:embed="rId3"/>
                <a:stretch>
                  <a:fillRect t="-5882" r="-1439" b="-17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/>
          <p:cNvGrpSpPr/>
          <p:nvPr/>
        </p:nvGrpSpPr>
        <p:grpSpPr>
          <a:xfrm>
            <a:off x="589003" y="2894512"/>
            <a:ext cx="11468260" cy="2204710"/>
            <a:chOff x="534270" y="2613969"/>
            <a:chExt cx="11468260" cy="2204710"/>
          </a:xfrm>
        </p:grpSpPr>
        <p:grpSp>
          <p:nvGrpSpPr>
            <p:cNvPr id="11" name="组合 10"/>
            <p:cNvGrpSpPr/>
            <p:nvPr/>
          </p:nvGrpSpPr>
          <p:grpSpPr>
            <a:xfrm>
              <a:off x="534270" y="2613969"/>
              <a:ext cx="3248025" cy="2204710"/>
              <a:chOff x="534270" y="2613969"/>
              <a:chExt cx="3248025" cy="2204710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270" y="2613969"/>
                <a:ext cx="3248025" cy="194310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1273448" y="4557069"/>
                <a:ext cx="11155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 smtClean="0"/>
                  <a:t>图</a:t>
                </a:r>
                <a:r>
                  <a:rPr lang="en-US" altLang="zh-CN" sz="1100" dirty="0" smtClean="0"/>
                  <a:t>1.OCV-SOC</a:t>
                </a:r>
                <a:r>
                  <a:rPr lang="zh-CN" altLang="en-US" sz="1100" dirty="0" smtClean="0"/>
                  <a:t>图</a:t>
                </a:r>
                <a:endParaRPr lang="zh-CN" altLang="en-US" sz="1100" dirty="0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267072" y="2613969"/>
              <a:ext cx="2710378" cy="2204710"/>
              <a:chOff x="4267072" y="2613969"/>
              <a:chExt cx="2710378" cy="2204710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67072" y="2613969"/>
                <a:ext cx="2710378" cy="1680561"/>
              </a:xfrm>
              <a:prstGeom prst="rect">
                <a:avLst/>
              </a:prstGeom>
            </p:spPr>
          </p:pic>
          <p:sp>
            <p:nvSpPr>
              <p:cNvPr id="15" name="文本框 14"/>
              <p:cNvSpPr txBox="1"/>
              <p:nvPr/>
            </p:nvSpPr>
            <p:spPr>
              <a:xfrm>
                <a:off x="4935167" y="4557069"/>
                <a:ext cx="16468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 smtClean="0"/>
                  <a:t>图</a:t>
                </a:r>
                <a:r>
                  <a:rPr lang="en-US" altLang="zh-CN" sz="1100" dirty="0" smtClean="0"/>
                  <a:t>2.OCV-SOC</a:t>
                </a:r>
                <a:r>
                  <a:rPr lang="zh-CN" altLang="en-US" sz="1100" dirty="0" smtClean="0"/>
                  <a:t>与老化关系</a:t>
                </a:r>
                <a:endParaRPr lang="zh-CN" altLang="en-US" sz="1100" dirty="0"/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7462227" y="2875865"/>
              <a:ext cx="454030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latin typeface="+mn-ea"/>
                </a:rPr>
                <a:t>名词解释</a:t>
              </a:r>
              <a:r>
                <a:rPr lang="en-US" altLang="zh-CN" sz="1400" dirty="0" smtClean="0">
                  <a:latin typeface="+mn-ea"/>
                </a:rPr>
                <a:t>:</a:t>
              </a:r>
            </a:p>
            <a:p>
              <a:r>
                <a:rPr lang="en-US" altLang="zh-CN" sz="1400" dirty="0" smtClean="0">
                  <a:latin typeface="+mn-ea"/>
                </a:rPr>
                <a:t>SOC</a:t>
              </a:r>
              <a:r>
                <a:rPr lang="zh-CN" altLang="en-US" sz="1400" dirty="0" smtClean="0">
                  <a:latin typeface="+mn-ea"/>
                </a:rPr>
                <a:t>：</a:t>
              </a:r>
              <a:r>
                <a:rPr lang="en-US" altLang="zh-CN" sz="1400" dirty="0" smtClean="0">
                  <a:latin typeface="+mn-ea"/>
                </a:rPr>
                <a:t>state of charge</a:t>
              </a:r>
              <a:r>
                <a:rPr lang="zh-CN" altLang="en-US" sz="1400" dirty="0" smtClean="0">
                  <a:latin typeface="+mn-ea"/>
                </a:rPr>
                <a:t>，荷电状态，即电量；</a:t>
              </a:r>
              <a:endParaRPr lang="en-US" altLang="zh-CN" sz="1400" dirty="0" smtClean="0">
                <a:latin typeface="+mn-ea"/>
              </a:endParaRPr>
            </a:p>
            <a:p>
              <a:r>
                <a:rPr lang="en-US" altLang="zh-CN" sz="1400" dirty="0" smtClean="0">
                  <a:latin typeface="+mn-ea"/>
                </a:rPr>
                <a:t>OCV</a:t>
              </a:r>
              <a:r>
                <a:rPr lang="zh-CN" altLang="en-US" sz="1400" dirty="0" smtClean="0">
                  <a:latin typeface="+mn-ea"/>
                </a:rPr>
                <a:t>：</a:t>
              </a:r>
              <a:r>
                <a:rPr lang="en-US" altLang="zh-CN" sz="1400" dirty="0" smtClean="0">
                  <a:latin typeface="+mn-ea"/>
                </a:rPr>
                <a:t>open circuit voltage</a:t>
              </a:r>
              <a:r>
                <a:rPr lang="zh-CN" altLang="en-US" sz="1400" dirty="0" smtClean="0">
                  <a:latin typeface="+mn-ea"/>
                </a:rPr>
                <a:t>，开路电压</a:t>
              </a:r>
              <a:endParaRPr lang="en-US" altLang="zh-CN" sz="1400" dirty="0" smtClean="0">
                <a:latin typeface="+mn-ea"/>
              </a:endParaRPr>
            </a:p>
            <a:p>
              <a:r>
                <a:rPr lang="en-US" altLang="zh-CN" sz="1400" dirty="0" smtClean="0">
                  <a:latin typeface="+mn-ea"/>
                </a:rPr>
                <a:t>EDV</a:t>
              </a:r>
              <a:r>
                <a:rPr lang="zh-CN" altLang="en-US" sz="1400" dirty="0" smtClean="0">
                  <a:latin typeface="+mn-ea"/>
                </a:rPr>
                <a:t>：</a:t>
              </a:r>
              <a:r>
                <a:rPr lang="en-US" altLang="zh-CN" sz="1400" dirty="0" smtClean="0">
                  <a:latin typeface="+mn-ea"/>
                </a:rPr>
                <a:t>end of discharge voltage</a:t>
              </a:r>
              <a:r>
                <a:rPr lang="zh-CN" altLang="en-US" sz="1400" dirty="0" smtClean="0">
                  <a:latin typeface="+mn-ea"/>
                </a:rPr>
                <a:t>，放电终止电压</a:t>
              </a:r>
              <a:endParaRPr lang="zh-CN" altLang="en-US" sz="1400" dirty="0">
                <a:latin typeface="+mn-ea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48002" y="1548204"/>
            <a:ext cx="2748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电池特性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1870" y="5777889"/>
            <a:ext cx="10033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+mn-ea"/>
              </a:rPr>
              <a:t>求解映射关系</a:t>
            </a:r>
            <a:r>
              <a:rPr lang="en-US" altLang="zh-CN" sz="1400" dirty="0" smtClean="0">
                <a:latin typeface="+mn-ea"/>
              </a:rPr>
              <a:t>f</a:t>
            </a:r>
            <a:r>
              <a:rPr lang="zh-CN" altLang="en-US" sz="1400" dirty="0" smtClean="0">
                <a:latin typeface="+mn-ea"/>
              </a:rPr>
              <a:t>思路：</a:t>
            </a:r>
            <a:r>
              <a:rPr lang="en-US" altLang="zh-CN" sz="1400" dirty="0" smtClean="0">
                <a:latin typeface="+mn-ea"/>
              </a:rPr>
              <a:t>1.</a:t>
            </a:r>
            <a:r>
              <a:rPr lang="zh-CN" altLang="en-US" sz="1400" dirty="0" smtClean="0">
                <a:latin typeface="+mn-ea"/>
              </a:rPr>
              <a:t>找若干点</a:t>
            </a:r>
            <a:r>
              <a:rPr lang="en-US" altLang="zh-CN" sz="1400" dirty="0" smtClean="0">
                <a:latin typeface="+mn-ea"/>
              </a:rPr>
              <a:t>(OCV_N,SOC_N);2.</a:t>
            </a:r>
            <a:r>
              <a:rPr lang="zh-CN" altLang="en-US" sz="1400" dirty="0" smtClean="0">
                <a:latin typeface="+mn-ea"/>
              </a:rPr>
              <a:t>用线性插值拟合</a:t>
            </a:r>
            <a:r>
              <a:rPr lang="en-US" altLang="zh-CN" sz="1400" dirty="0" err="1" smtClean="0">
                <a:latin typeface="+mn-ea"/>
              </a:rPr>
              <a:t>soc-ocv</a:t>
            </a:r>
            <a:r>
              <a:rPr lang="zh-CN" altLang="en-US" sz="1400" dirty="0" smtClean="0">
                <a:latin typeface="+mn-ea"/>
              </a:rPr>
              <a:t>映射关系。得到如下公式</a:t>
            </a:r>
            <a:r>
              <a:rPr lang="en-US" altLang="zh-CN" sz="1400" dirty="0" smtClean="0">
                <a:latin typeface="+mn-ea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/>
              <p:cNvSpPr txBox="1"/>
              <p:nvPr/>
            </p:nvSpPr>
            <p:spPr>
              <a:xfrm>
                <a:off x="889018" y="5121840"/>
                <a:ext cx="71998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𝑠𝑜𝑐</m:t>
                    </m:r>
                  </m:oMath>
                </a14:m>
                <a:r>
                  <a:rPr lang="zh-CN" altLang="en-US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与</a:t>
                </a:r>
                <a:r>
                  <a:rPr lang="en-US" altLang="zh-CN" sz="1400" dirty="0" err="1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ocv</a:t>
                </a:r>
                <a:r>
                  <a:rPr lang="zh-CN" altLang="en-US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的关系表述如下：</a:t>
                </a:r>
                <a:endPara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18" y="5121840"/>
                <a:ext cx="7199870" cy="307777"/>
              </a:xfrm>
              <a:prstGeom prst="rect">
                <a:avLst/>
              </a:prstGeom>
              <a:blipFill rotWithShape="0">
                <a:blip r:embed="rId6"/>
                <a:stretch>
                  <a:fillRect t="-5882" b="-17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4000529" y="6085666"/>
                <a:ext cx="7199870" cy="34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𝑠𝑜𝑐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=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𝑓</m:t>
                        </m:r>
                      </m:e>
                      <m:sub>
                        <m:r>
                          <a:rPr lang="zh-CN" altLang="en-US" sz="1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线</m:t>
                        </m:r>
                        <m:r>
                          <a:rPr lang="zh-CN" altLang="en-US" sz="140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插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(</m:t>
                    </m:r>
                    <m:r>
                      <a:rPr lang="en-US" altLang="zh-CN" sz="1400" b="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𝑜𝑐𝑣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)</m:t>
                    </m:r>
                  </m:oMath>
                </a14:m>
                <a:r>
                  <a:rPr lang="zh-CN" altLang="en-US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en-US" altLang="zh-CN" sz="1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en-US" altLang="zh-CN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</a:t>
                </a:r>
                <a:r>
                  <a:rPr lang="zh-CN" altLang="en-US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                                   式</a:t>
                </a:r>
                <a:r>
                  <a:rPr lang="en-US" altLang="zh-CN" sz="14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(1-2)</a:t>
                </a:r>
                <a:endPara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529" y="6085666"/>
                <a:ext cx="7199870" cy="348557"/>
              </a:xfrm>
              <a:prstGeom prst="rect">
                <a:avLst/>
              </a:prstGeom>
              <a:blipFill rotWithShape="0">
                <a:blip r:embed="rId7"/>
                <a:stretch>
                  <a:fillRect t="-5263" r="-1439"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117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21" grpId="0"/>
      <p:bldP spid="21" grpId="1"/>
      <p:bldP spid="23" grpId="0"/>
      <p:bldP spid="23" grpId="1"/>
      <p:bldP spid="36" grpId="0"/>
      <p:bldP spid="36" grpId="1"/>
      <p:bldP spid="37" grpId="0"/>
      <p:bldP spid="3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8626" y="448310"/>
            <a:ext cx="47302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、电压型电量计原理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38458">
            <a:off x="539112" y="421414"/>
            <a:ext cx="519584" cy="519584"/>
            <a:chOff x="4482708" y="3301238"/>
            <a:chExt cx="661162" cy="661162"/>
          </a:xfrm>
        </p:grpSpPr>
        <p:grpSp>
          <p:nvGrpSpPr>
            <p:cNvPr id="2" name="组合 1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5" name="文本框 14"/>
          <p:cNvSpPr txBox="1"/>
          <p:nvPr/>
        </p:nvSpPr>
        <p:spPr>
          <a:xfrm>
            <a:off x="998009" y="5528889"/>
            <a:ext cx="10198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结论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</a:p>
          <a:p>
            <a:r>
              <a:rPr lang="zh-CN" altLang="en-US" sz="1400" dirty="0" smtClean="0">
                <a:latin typeface="+mn-ea"/>
              </a:rPr>
              <a:t>☆根据式</a:t>
            </a:r>
            <a:r>
              <a:rPr lang="en-US" altLang="zh-CN" sz="1400" dirty="0" smtClean="0">
                <a:latin typeface="+mn-ea"/>
              </a:rPr>
              <a:t>(1-3)</a:t>
            </a:r>
            <a:r>
              <a:rPr lang="zh-CN" altLang="en-US" sz="1400" dirty="0" smtClean="0">
                <a:latin typeface="+mn-ea"/>
              </a:rPr>
              <a:t>，只需要建立合适的算法</a:t>
            </a:r>
            <a:r>
              <a:rPr lang="en-US" altLang="zh-CN" sz="1400" dirty="0" smtClean="0">
                <a:latin typeface="+mn-ea"/>
              </a:rPr>
              <a:t>(</a:t>
            </a:r>
            <a:r>
              <a:rPr lang="zh-CN" altLang="en-US" sz="1400" dirty="0" smtClean="0">
                <a:latin typeface="+mn-ea"/>
              </a:rPr>
              <a:t>映射关系</a:t>
            </a:r>
            <a:r>
              <a:rPr lang="en-US" altLang="zh-CN" sz="1400" dirty="0" smtClean="0">
                <a:latin typeface="+mn-ea"/>
              </a:rPr>
              <a:t>f)</a:t>
            </a:r>
            <a:r>
              <a:rPr lang="zh-CN" altLang="en-US" sz="1400" dirty="0" smtClean="0">
                <a:latin typeface="+mn-ea"/>
              </a:rPr>
              <a:t>和电池模型参数</a:t>
            </a:r>
            <a:r>
              <a:rPr lang="en-US" altLang="zh-CN" sz="1400" dirty="0" smtClean="0">
                <a:latin typeface="+mn-ea"/>
              </a:rPr>
              <a:t>K</a:t>
            </a:r>
            <a:r>
              <a:rPr lang="zh-CN" altLang="en-US" sz="1400" dirty="0" smtClean="0">
                <a:latin typeface="+mn-ea"/>
              </a:rPr>
              <a:t>，就可以从实时的</a:t>
            </a:r>
            <a:r>
              <a:rPr lang="en-US" altLang="zh-CN" sz="1400" dirty="0" smtClean="0">
                <a:latin typeface="+mn-ea"/>
              </a:rPr>
              <a:t>VBAT</a:t>
            </a:r>
            <a:r>
              <a:rPr lang="zh-CN" altLang="en-US" sz="1400" dirty="0" smtClean="0">
                <a:latin typeface="+mn-ea"/>
              </a:rPr>
              <a:t>得到实时的</a:t>
            </a:r>
            <a:r>
              <a:rPr lang="en-US" altLang="zh-CN" sz="1400" dirty="0" smtClean="0">
                <a:latin typeface="+mn-ea"/>
              </a:rPr>
              <a:t>OCV</a:t>
            </a:r>
            <a:r>
              <a:rPr lang="zh-CN" altLang="en-US" sz="1400" dirty="0" smtClean="0">
                <a:latin typeface="+mn-ea"/>
              </a:rPr>
              <a:t>。</a:t>
            </a:r>
            <a:endParaRPr lang="en-US" altLang="zh-CN" sz="1400" dirty="0" smtClean="0">
              <a:latin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181318" y="3657601"/>
            <a:ext cx="3949428" cy="1806150"/>
            <a:chOff x="1063539" y="2394721"/>
            <a:chExt cx="5092025" cy="253057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539" y="2394721"/>
              <a:ext cx="5092025" cy="2072776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2778034" y="4558761"/>
              <a:ext cx="2187967" cy="366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/>
                <a:t>图</a:t>
              </a:r>
              <a:r>
                <a:rPr lang="en-US" altLang="zh-CN" sz="1100" dirty="0"/>
                <a:t>3.</a:t>
              </a:r>
              <a:r>
                <a:rPr lang="zh-CN" altLang="en-US" sz="1100" dirty="0"/>
                <a:t>电池一阶</a:t>
              </a:r>
              <a:r>
                <a:rPr lang="en-US" altLang="zh-CN" sz="1100" dirty="0"/>
                <a:t>RC</a:t>
              </a:r>
              <a:r>
                <a:rPr lang="zh-CN" altLang="en-US" sz="1100" dirty="0"/>
                <a:t>模型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98009" y="1554640"/>
            <a:ext cx="80800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怎样在电池使用中得到实时的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OCV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答：在电池使用中，可以比较容易获取实时的电池端电压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VBAT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和电池端电流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IBAT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，因此如果能找到一个映射关系使得</a:t>
            </a: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OCV = f(VBAT,K) 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或者 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OCV = f(IBAT,K) 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或者 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OCV = f(VBAT,IBAT,K)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；其中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K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是电池的模型参数</a:t>
            </a: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由于测试电池的电流需要外接精密电阻测试，增加成本，且增加应用的外围元器件</a:t>
            </a: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所以，我司选用的映射关系是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</a:p>
          <a:p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OCV 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= f(VBAT,K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                                  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式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(1-3)</a:t>
            </a:r>
          </a:p>
          <a:p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上式中，映射关系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f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为我司的电量计核心算法，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K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为电池模型参数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映射关系表明 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OCV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只与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VBAT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K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相关。</a:t>
            </a: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我司对电池建模如图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1-3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140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8626" y="448310"/>
            <a:ext cx="47302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一、电池模型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38458">
            <a:off x="539112" y="421414"/>
            <a:ext cx="519584" cy="519584"/>
            <a:chOff x="4482708" y="3301238"/>
            <a:chExt cx="661162" cy="661162"/>
          </a:xfrm>
        </p:grpSpPr>
        <p:grpSp>
          <p:nvGrpSpPr>
            <p:cNvPr id="2" name="组合 1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580" y="1548201"/>
            <a:ext cx="4186929" cy="467136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461686" y="1639330"/>
            <a:ext cx="3146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名词解释</a:t>
            </a:r>
            <a:r>
              <a:rPr lang="en-US" altLang="zh-CN" dirty="0" smtClean="0"/>
              <a:t>:</a:t>
            </a:r>
          </a:p>
          <a:p>
            <a:r>
              <a:rPr lang="en-US" altLang="zh-CN" dirty="0" smtClean="0"/>
              <a:t>Cathode:</a:t>
            </a:r>
            <a:r>
              <a:rPr lang="zh-CN" altLang="en-US" dirty="0" smtClean="0"/>
              <a:t>阴极；</a:t>
            </a:r>
            <a:r>
              <a:rPr lang="en-US" altLang="zh-CN" dirty="0" smtClean="0"/>
              <a:t>anode:</a:t>
            </a:r>
            <a:r>
              <a:rPr lang="zh-CN" altLang="en-US" dirty="0" smtClean="0"/>
              <a:t>阳极</a:t>
            </a:r>
            <a:endParaRPr lang="en-US" altLang="zh-CN" dirty="0" smtClean="0"/>
          </a:p>
          <a:p>
            <a:r>
              <a:rPr lang="en-US" altLang="zh-CN" dirty="0" err="1" smtClean="0"/>
              <a:t>Electroly</a:t>
            </a:r>
            <a:r>
              <a:rPr lang="en-US" altLang="zh-CN" dirty="0" smtClean="0"/>
              <a:t>:</a:t>
            </a:r>
            <a:r>
              <a:rPr lang="zh-CN" altLang="en-US" dirty="0" smtClean="0"/>
              <a:t>电解质</a:t>
            </a:r>
            <a:endParaRPr lang="en-US" altLang="zh-CN" dirty="0" smtClean="0"/>
          </a:p>
        </p:txBody>
      </p:sp>
      <p:sp>
        <p:nvSpPr>
          <p:cNvPr id="10" name="右箭头 9"/>
          <p:cNvSpPr/>
          <p:nvPr/>
        </p:nvSpPr>
        <p:spPr>
          <a:xfrm>
            <a:off x="5461686" y="3822357"/>
            <a:ext cx="1631092" cy="370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955" y="3041177"/>
            <a:ext cx="4591050" cy="214312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433955" y="4978733"/>
            <a:ext cx="3975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Vcapacity</a:t>
            </a:r>
            <a:r>
              <a:rPr lang="zh-CN" altLang="en-US" dirty="0" smtClean="0"/>
              <a:t>指电池的</a:t>
            </a:r>
            <a:r>
              <a:rPr lang="en-US" altLang="zh-CN" dirty="0" smtClean="0"/>
              <a:t>OCV</a:t>
            </a:r>
            <a:r>
              <a:rPr lang="zh-CN" altLang="en-US" dirty="0" smtClean="0"/>
              <a:t>电压；</a:t>
            </a:r>
            <a:endParaRPr lang="en-US" altLang="zh-CN" dirty="0" smtClean="0"/>
          </a:p>
          <a:p>
            <a:r>
              <a:rPr lang="en-US" altLang="zh-CN" dirty="0" err="1" smtClean="0"/>
              <a:t>Vbattery</a:t>
            </a:r>
            <a:r>
              <a:rPr lang="zh-CN" altLang="en-US" dirty="0" smtClean="0"/>
              <a:t>指电池的端电压，也即我们平时测量到的电池电压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94377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8626" y="448310"/>
            <a:ext cx="47302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一、算法公式推导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38458">
            <a:off x="539112" y="421414"/>
            <a:ext cx="519584" cy="519584"/>
            <a:chOff x="4482708" y="3301238"/>
            <a:chExt cx="661162" cy="661162"/>
          </a:xfrm>
        </p:grpSpPr>
        <p:grpSp>
          <p:nvGrpSpPr>
            <p:cNvPr id="2" name="组合 1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18" y="1434798"/>
            <a:ext cx="3204176" cy="14957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4176585" y="1434798"/>
                <a:ext cx="7875373" cy="5077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/>
                  <a:t>设</a:t>
                </a:r>
                <a:r>
                  <a:rPr lang="en-US" altLang="zh-CN" sz="1400" dirty="0" err="1" smtClean="0"/>
                  <a:t>Vcapacity</a:t>
                </a:r>
                <a:r>
                  <a:rPr lang="zh-CN" altLang="en-US" sz="1400" dirty="0" smtClean="0"/>
                  <a:t>为</a:t>
                </a:r>
                <a:r>
                  <a:rPr lang="en-US" altLang="zh-CN" sz="1400" dirty="0" smtClean="0"/>
                  <a:t>OCV(t),</a:t>
                </a:r>
                <a:r>
                  <a:rPr lang="en-US" altLang="zh-CN" sz="1400" dirty="0" err="1" smtClean="0"/>
                  <a:t>Vbattery</a:t>
                </a:r>
                <a:r>
                  <a:rPr lang="zh-CN" altLang="en-US" sz="1400" dirty="0" smtClean="0"/>
                  <a:t>为</a:t>
                </a:r>
                <a:r>
                  <a:rPr lang="en-US" altLang="zh-CN" sz="1400" dirty="0" smtClean="0"/>
                  <a:t>VBAT(t),t=0</a:t>
                </a:r>
                <a:r>
                  <a:rPr lang="zh-CN" altLang="en-US" sz="1400" dirty="0" smtClean="0"/>
                  <a:t>时，</a:t>
                </a:r>
                <a:r>
                  <a:rPr lang="en-US" altLang="zh-CN" sz="1400" dirty="0" smtClean="0"/>
                  <a:t>OCV(0)=</a:t>
                </a:r>
                <a:r>
                  <a:rPr lang="en-US" altLang="zh-CN" sz="1400" dirty="0" err="1" smtClean="0"/>
                  <a:t>OCVold</a:t>
                </a:r>
                <a:r>
                  <a:rPr lang="en-US" altLang="zh-CN" sz="1400" dirty="0" smtClean="0"/>
                  <a:t>;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𝑅𝐶</m:t>
                      </m:r>
                      <m:f>
                        <m:f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1400" i="1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𝑂𝐶𝑉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𝑂𝐶𝑉</m:t>
                      </m:r>
                      <m:d>
                        <m:d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𝑉𝐵𝐴𝑇</m:t>
                      </m:r>
                      <m:d>
                        <m:d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1400" i="1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</m:d>
                    </m:oMath>
                  </m:oMathPara>
                </a14:m>
                <a:endParaRPr lang="en-US" altLang="zh-CN" sz="1400" b="0" dirty="0" smtClean="0"/>
              </a:p>
              <a:p>
                <a:r>
                  <a:rPr lang="zh-CN" altLang="en-US" sz="1400" dirty="0" smtClean="0"/>
                  <a:t>特征根方程：</a:t>
                </a:r>
                <a:endParaRPr lang="en-US" altLang="zh-CN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𝑅𝐶</m:t>
                      </m:r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US" altLang="zh-CN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=−1/</m:t>
                      </m:r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𝑅𝐶</m:t>
                      </m:r>
                    </m:oMath>
                  </m:oMathPara>
                </a14:m>
                <a:endParaRPr lang="en-US" altLang="zh-CN" sz="1400" dirty="0" smtClean="0"/>
              </a:p>
              <a:p>
                <a:r>
                  <a:rPr lang="zh-CN" altLang="en-US" sz="1400" dirty="0" smtClean="0"/>
                  <a:t>通解为：</a:t>
                </a:r>
                <a:endParaRPr lang="en-US" altLang="zh-CN" sz="1400" dirty="0" smtClean="0"/>
              </a:p>
              <a:p>
                <a:endParaRPr lang="en-US" altLang="zh-CN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𝑂𝐶𝑉</m:t>
                      </m:r>
                      <m:d>
                        <m:d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1400" i="1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r>
                        <a:rPr lang="en-US" altLang="zh-CN" sz="14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𝑅𝐶</m:t>
                              </m:r>
                            </m:den>
                          </m:f>
                        </m:sup>
                      </m:sSup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zh-CN" sz="1400" b="0" dirty="0" smtClean="0"/>
              </a:p>
              <a:p>
                <a:r>
                  <a:rPr lang="zh-CN" altLang="en-US" sz="1400" dirty="0" smtClean="0"/>
                  <a:t>代入初值，得到如下两个方程</a:t>
                </a:r>
                <a:r>
                  <a:rPr lang="en-US" altLang="zh-CN" sz="1400" dirty="0" smtClean="0"/>
                  <a:t>:</a:t>
                </a:r>
              </a:p>
              <a:p>
                <a:r>
                  <a:rPr lang="en-US" altLang="zh-CN" sz="1400" dirty="0" smtClean="0"/>
                  <a:t> 		               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𝑂𝐶𝑉</m:t>
                    </m:r>
                    <m:d>
                      <m:d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𝑂𝐶𝑉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</m:oMath>
                </a14:m>
                <a:endParaRPr lang="en-US" altLang="zh-CN" sz="1400" b="0" dirty="0" smtClean="0"/>
              </a:p>
              <a:p>
                <a:r>
                  <a:rPr lang="en-US" altLang="zh-CN" sz="1400" dirty="0" smtClean="0"/>
                  <a:t>                              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400" b="0" i="0" smtClean="0">
                        <a:latin typeface="Cambria Math" panose="02040503050406030204" pitchFamily="18" charset="0"/>
                      </a:rPr>
                      <m:t>VBAT</m:t>
                    </m:r>
                    <m:d>
                      <m:d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14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sz="1400" dirty="0" smtClean="0"/>
              </a:p>
              <a:p>
                <a:r>
                  <a:rPr lang="zh-CN" altLang="en-US" sz="1400" dirty="0" smtClean="0"/>
                  <a:t>解得</a:t>
                </a:r>
                <a:r>
                  <a:rPr lang="en-US" altLang="zh-CN" sz="1400" dirty="0" smtClean="0"/>
                  <a:t>:</a:t>
                </a:r>
              </a:p>
              <a:p>
                <a:r>
                  <a:rPr lang="en-US" altLang="zh-CN" sz="1400" dirty="0"/>
                  <a:t>	</a:t>
                </a:r>
                <a:r>
                  <a:rPr lang="en-US" altLang="zh-CN" sz="1400" dirty="0" smtClean="0"/>
                  <a:t>	               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𝑂𝐶𝑉</m:t>
                    </m:r>
                    <m:d>
                      <m:d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1400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𝑂𝐶𝑉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𝑉𝐵𝐴𝑇</m:t>
                    </m:r>
                    <m:d>
                      <m:d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  <m:t>𝑅𝐶</m:t>
                                </m:r>
                              </m:den>
                            </m:f>
                          </m:sup>
                        </m:sSup>
                      </m:e>
                    </m:d>
                  </m:oMath>
                </a14:m>
                <a:endParaRPr lang="en-US" altLang="zh-CN" sz="1400" b="0" dirty="0" smtClean="0"/>
              </a:p>
              <a:p>
                <a:r>
                  <a:rPr lang="zh-CN" altLang="en-US" sz="1400" b="0" dirty="0" smtClean="0"/>
                  <a:t>令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en-US" altLang="zh-CN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𝑅𝐶</m:t>
                        </m:r>
                      </m:den>
                    </m:f>
                  </m:oMath>
                </a14:m>
                <a:r>
                  <a:rPr lang="en-US" altLang="zh-CN" sz="1400" b="0" dirty="0" smtClean="0"/>
                  <a:t>,</a:t>
                </a:r>
                <a:r>
                  <a:rPr lang="zh-CN" altLang="en-US" sz="1400" b="0" dirty="0" smtClean="0"/>
                  <a:t>则：</a:t>
                </a:r>
                <a:endParaRPr lang="en-US" altLang="zh-CN" sz="1400" b="0" dirty="0" smtClean="0"/>
              </a:p>
              <a:p>
                <a:r>
                  <a:rPr lang="en-US" altLang="zh-CN" sz="1400" dirty="0"/>
                  <a:t>	</a:t>
                </a:r>
                <a:r>
                  <a:rPr lang="en-US" altLang="zh-CN" sz="1400" dirty="0" smtClean="0"/>
                  <a:t>	               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𝑂𝐶𝑉</m:t>
                    </m:r>
                    <m:d>
                      <m:d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1400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𝑂𝐶𝑉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𝑉𝐵𝐴𝑇</m:t>
                    </m:r>
                    <m:d>
                      <m:d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zh-CN" sz="1400" i="1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altLang="zh-CN" sz="1400" b="0" dirty="0" smtClean="0"/>
              </a:p>
              <a:p>
                <a:r>
                  <a:rPr lang="zh-CN" altLang="en-US" sz="1400" dirty="0" smtClean="0"/>
                  <a:t>分析</a:t>
                </a:r>
                <a:r>
                  <a:rPr lang="en-US" altLang="zh-CN" sz="1400" dirty="0" smtClean="0"/>
                  <a:t>:</a:t>
                </a:r>
                <a:r>
                  <a:rPr lang="zh-CN" altLang="en-US" sz="1400" dirty="0" smtClean="0"/>
                  <a:t>由于</a:t>
                </a:r>
                <a:r>
                  <a:rPr lang="en-US" altLang="zh-CN" sz="1400" dirty="0" smtClean="0"/>
                  <a:t>C</a:t>
                </a:r>
                <a:r>
                  <a:rPr lang="zh-CN" altLang="en-US" sz="1400" dirty="0" smtClean="0"/>
                  <a:t>相当于电池，是一个超级电容，</a:t>
                </a:r>
                <a:r>
                  <a:rPr lang="en-US" altLang="zh-CN" sz="1400" dirty="0" smtClean="0"/>
                  <a:t>R*C</a:t>
                </a:r>
                <a:r>
                  <a:rPr lang="zh-CN" altLang="en-US" sz="1400" dirty="0" smtClean="0"/>
                  <a:t>比较大</a:t>
                </a:r>
                <a:r>
                  <a:rPr lang="en-US" altLang="zh-CN" sz="1400" dirty="0" smtClean="0"/>
                  <a:t>,</a:t>
                </a:r>
                <a:r>
                  <a:rPr lang="zh-CN" altLang="en-US" sz="1400" dirty="0" smtClean="0"/>
                  <a:t>所以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en-US" altLang="zh-CN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zh-CN" altLang="en-US" sz="1400" dirty="0" smtClean="0"/>
                  <a:t>，所以可以看出，</a:t>
                </a:r>
                <a:r>
                  <a:rPr lang="en-US" altLang="zh-CN" sz="1400" dirty="0" smtClean="0"/>
                  <a:t>OCV(t)</a:t>
                </a:r>
                <a:r>
                  <a:rPr lang="zh-CN" altLang="en-US" sz="1400" dirty="0" smtClean="0"/>
                  <a:t>由两部分组成，一部分是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𝑂𝐶𝑉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</m:oMath>
                </a14:m>
                <a:r>
                  <a:rPr lang="zh-CN" altLang="en-US" sz="1400" dirty="0" smtClean="0"/>
                  <a:t>，这一部分占主导，表明电池</a:t>
                </a:r>
                <a:r>
                  <a:rPr lang="en-US" altLang="zh-CN" sz="1400" dirty="0" smtClean="0"/>
                  <a:t>OCV</a:t>
                </a:r>
                <a:r>
                  <a:rPr lang="zh-CN" altLang="en-US" sz="1400" dirty="0" smtClean="0"/>
                  <a:t>的不变性，另一部分是</a:t>
                </a:r>
                <a:r>
                  <a:rPr lang="en-US" altLang="zh-CN" sz="1400" dirty="0" smtClean="0"/>
                  <a:t>VBAT(t),</a:t>
                </a:r>
                <a:r>
                  <a:rPr lang="zh-CN" altLang="en-US" sz="1400" dirty="0" smtClean="0"/>
                  <a:t>这一部分占比小，表明</a:t>
                </a:r>
                <a:r>
                  <a:rPr lang="en-US" altLang="zh-CN" sz="1400" dirty="0" smtClean="0"/>
                  <a:t>OCV</a:t>
                </a:r>
                <a:r>
                  <a:rPr lang="zh-CN" altLang="en-US" sz="1400" dirty="0" smtClean="0"/>
                  <a:t>由外部</a:t>
                </a:r>
                <a:r>
                  <a:rPr lang="en-US" altLang="zh-CN" sz="1400" dirty="0" smtClean="0"/>
                  <a:t>VBAT</a:t>
                </a:r>
                <a:r>
                  <a:rPr lang="zh-CN" altLang="en-US" sz="1400" dirty="0" smtClean="0"/>
                  <a:t>的改变量。</a:t>
                </a:r>
                <a:endParaRPr lang="en-US" altLang="zh-CN" sz="1400" dirty="0" smtClean="0"/>
              </a:p>
              <a:p>
                <a:r>
                  <a:rPr lang="zh-CN" altLang="en-US" sz="1400" dirty="0" smtClean="0"/>
                  <a:t>推广：</a:t>
                </a:r>
                <a:endParaRPr lang="en-US" altLang="zh-CN" sz="1400" dirty="0" smtClean="0"/>
              </a:p>
              <a:p>
                <a:r>
                  <a:rPr lang="en-US" altLang="zh-CN" sz="1400" dirty="0"/>
                  <a:t>	</a:t>
                </a:r>
                <a:r>
                  <a:rPr lang="en-US" altLang="zh-CN" sz="1400" dirty="0" smtClean="0"/>
                  <a:t>	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𝑂𝐶𝑉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𝑂𝐶𝑉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𝑉𝐵𝐴𝑇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585" y="1434798"/>
                <a:ext cx="7875373" cy="5077159"/>
              </a:xfrm>
              <a:prstGeom prst="rect">
                <a:avLst/>
              </a:prstGeom>
              <a:blipFill rotWithShape="0">
                <a:blip r:embed="rId4"/>
                <a:stretch>
                  <a:fillRect l="-232" t="-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68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8626" y="448310"/>
            <a:ext cx="47302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电压型电量计原理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38458">
            <a:off x="539112" y="421414"/>
            <a:ext cx="519584" cy="519584"/>
            <a:chOff x="4482708" y="3301238"/>
            <a:chExt cx="661162" cy="661162"/>
          </a:xfrm>
        </p:grpSpPr>
        <p:grpSp>
          <p:nvGrpSpPr>
            <p:cNvPr id="2" name="组合 1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9" name="文本框 8"/>
          <p:cNvSpPr txBox="1"/>
          <p:nvPr/>
        </p:nvSpPr>
        <p:spPr>
          <a:xfrm>
            <a:off x="3321965" y="2134445"/>
            <a:ext cx="6464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ln w="0">
                  <a:solidFill>
                    <a:srgbClr val="00B05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1.</a:t>
            </a:r>
            <a:r>
              <a:rPr lang="zh-CN" altLang="en-US" sz="4400" dirty="0" smtClean="0">
                <a:ln w="0">
                  <a:solidFill>
                    <a:srgbClr val="00B05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获取若干组点</a:t>
            </a:r>
            <a:r>
              <a:rPr lang="en-US" altLang="zh-CN" sz="4400" dirty="0" smtClean="0">
                <a:ln w="0">
                  <a:solidFill>
                    <a:srgbClr val="00B05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(OCV,SOC)</a:t>
            </a:r>
            <a:endParaRPr lang="zh-CN" altLang="en-US" sz="4400" dirty="0">
              <a:ln w="0">
                <a:solidFill>
                  <a:srgbClr val="00B050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12162" y="3573109"/>
            <a:ext cx="63623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ln w="0">
                  <a:solidFill>
                    <a:srgbClr val="00B05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2.</a:t>
            </a:r>
            <a:r>
              <a:rPr lang="zh-CN" altLang="en-US" sz="4400" dirty="0" smtClean="0">
                <a:ln w="0">
                  <a:solidFill>
                    <a:srgbClr val="00B05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获取电池模型参数</a:t>
            </a:r>
            <a:r>
              <a:rPr lang="en-US" altLang="zh-CN" sz="4400" dirty="0" smtClean="0">
                <a:ln w="0">
                  <a:solidFill>
                    <a:srgbClr val="00B05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K</a:t>
            </a:r>
            <a:r>
              <a:rPr lang="zh-CN" altLang="en-US" sz="4400" dirty="0">
                <a:ln w="0">
                  <a:solidFill>
                    <a:srgbClr val="00B05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值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888023" y="5201040"/>
            <a:ext cx="4462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ln w="0">
                  <a:solidFill>
                    <a:srgbClr val="00B05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3.</a:t>
            </a:r>
            <a:r>
              <a:rPr lang="zh-CN" altLang="en-US" sz="4400" dirty="0" smtClean="0">
                <a:ln w="0">
                  <a:solidFill>
                    <a:srgbClr val="00B05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获取算法</a:t>
            </a:r>
            <a:endParaRPr lang="zh-CN" altLang="en-US" sz="4400" dirty="0">
              <a:ln w="0">
                <a:solidFill>
                  <a:srgbClr val="00B050"/>
                </a:solidFill>
              </a:ln>
              <a:solidFill>
                <a:srgbClr val="7030A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4270" y="1405482"/>
            <a:ext cx="5355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综上所述，获取电池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SOC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，需要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76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8626" y="448310"/>
            <a:ext cx="47302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二、客户电池参数提取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38458">
            <a:off x="539112" y="421414"/>
            <a:ext cx="519584" cy="519584"/>
            <a:chOff x="4482708" y="3301238"/>
            <a:chExt cx="661162" cy="661162"/>
          </a:xfrm>
        </p:grpSpPr>
        <p:grpSp>
          <p:nvGrpSpPr>
            <p:cNvPr id="2" name="组合 1"/>
            <p:cNvGrpSpPr/>
            <p:nvPr/>
          </p:nvGrpSpPr>
          <p:grpSpPr>
            <a:xfrm>
              <a:off x="4482708" y="3301238"/>
              <a:ext cx="661162" cy="661162"/>
              <a:chOff x="775780" y="771550"/>
              <a:chExt cx="1852004" cy="185200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1"/>
                <a:tileRect/>
              </a:gradFill>
              <a:ln w="190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3000000" scaled="0"/>
                </a:gradFill>
                <a:prstDash val="solid"/>
              </a:ln>
              <a:effectLst>
                <a:outerShdw blurRad="177800" dist="152400" dir="882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/>
                  <a:ea typeface="幼圆" panose="02010509060101010101" charset="-122"/>
                  <a:cs typeface="+mn-cs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</p:grpSp>
      </p:grpSp>
      <p:sp>
        <p:nvSpPr>
          <p:cNvPr id="13" name="文本框 12"/>
          <p:cNvSpPr txBox="1"/>
          <p:nvPr/>
        </p:nvSpPr>
        <p:spPr>
          <a:xfrm>
            <a:off x="534270" y="1426076"/>
            <a:ext cx="524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需要提取若干组点（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OCV,SOC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4270" y="2143482"/>
            <a:ext cx="524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需要提取电池模型参数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K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8410" y="2860888"/>
            <a:ext cx="5569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Tips: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以上两点所包含的客户参数，我司均有对应的软件和平台可以提取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282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3"/>
          <p:cNvSpPr/>
          <p:nvPr/>
        </p:nvSpPr>
        <p:spPr>
          <a:xfrm>
            <a:off x="4645025" y="2068195"/>
            <a:ext cx="7546975" cy="2550795"/>
          </a:xfrm>
          <a:prstGeom prst="rect">
            <a:avLst/>
          </a:prstGeom>
          <a:solidFill>
            <a:srgbClr val="F6F7F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42715"/>
          <a:stretch>
            <a:fillRect/>
          </a:stretch>
        </p:blipFill>
        <p:spPr>
          <a:xfrm>
            <a:off x="6852920" y="3413760"/>
            <a:ext cx="3982085" cy="10890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757670" y="2399030"/>
            <a:ext cx="3805555" cy="10147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lang="en-US" altLang="zh-CN" sz="6000" b="1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THANKS!</a:t>
            </a:r>
          </a:p>
        </p:txBody>
      </p:sp>
      <p:pic>
        <p:nvPicPr>
          <p:cNvPr id="6" name="图片 5" descr="&amp;pky783276145&amp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68195"/>
            <a:ext cx="6311265" cy="2551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ldLvl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221403"/>
  <p:tag name="MH_LIBRARY" val="GRAPHIC"/>
  <p:tag name="MH_ORDER" val="文本框 4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221403"/>
  <p:tag name="MH_LIBRARY" val="GRAPHIC"/>
  <p:tag name="MH_ORDER" val="直接连接符 4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221403"/>
  <p:tag name="MH_LIBRARY" val="GRAPHIC"/>
  <p:tag name="MH_ORDER" val="文本框 4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221403"/>
  <p:tag name="MH_LIBRARY" val="GRAPHIC"/>
  <p:tag name="MH_ORDER" val="直接连接符 4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221403"/>
  <p:tag name="MH_LIBRARY" val="GRAPHIC"/>
  <p:tag name="MH_ORDER" val="文本框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221403"/>
  <p:tag name="MH_LIBRARY" val="GRAPHIC"/>
  <p:tag name="MH_ORDER" val="直接连接符 3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4875</TotalTime>
  <Words>508</Words>
  <Application>Microsoft Office PowerPoint</Application>
  <PresentationFormat>宽屏</PresentationFormat>
  <Paragraphs>67</Paragraphs>
  <Slides>9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等线</vt:lpstr>
      <vt:lpstr>等线 Light</vt:lpstr>
      <vt:lpstr>楷体</vt:lpstr>
      <vt:lpstr>宋体</vt:lpstr>
      <vt:lpstr>微软雅黑</vt:lpstr>
      <vt:lpstr>幼圆</vt:lpstr>
      <vt:lpstr>Arial</vt:lpstr>
      <vt:lpstr>Calibri</vt:lpstr>
      <vt:lpstr>Calibri Light</vt:lpstr>
      <vt:lpstr>Cambria Math</vt:lpstr>
      <vt:lpstr>Century Gothic</vt:lpstr>
      <vt:lpstr>Times New Roman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User</dc:creator>
  <cp:lastModifiedBy>caiqb</cp:lastModifiedBy>
  <cp:revision>1139</cp:revision>
  <cp:lastPrinted>2019-07-10T07:57:00Z</cp:lastPrinted>
  <dcterms:created xsi:type="dcterms:W3CDTF">2014-11-14T05:57:00Z</dcterms:created>
  <dcterms:modified xsi:type="dcterms:W3CDTF">2022-09-18T13:42:58Z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