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24"/>
  </p:notesMasterIdLst>
  <p:sldIdLst>
    <p:sldId id="410" r:id="rId3"/>
    <p:sldId id="413" r:id="rId4"/>
    <p:sldId id="412" r:id="rId5"/>
    <p:sldId id="414" r:id="rId6"/>
    <p:sldId id="415" r:id="rId7"/>
    <p:sldId id="416" r:id="rId8"/>
    <p:sldId id="417" r:id="rId9"/>
    <p:sldId id="418" r:id="rId10"/>
    <p:sldId id="419" r:id="rId11"/>
    <p:sldId id="432" r:id="rId12"/>
    <p:sldId id="420" r:id="rId13"/>
    <p:sldId id="421" r:id="rId14"/>
    <p:sldId id="422" r:id="rId15"/>
    <p:sldId id="423" r:id="rId16"/>
    <p:sldId id="424" r:id="rId17"/>
    <p:sldId id="425" r:id="rId18"/>
    <p:sldId id="428" r:id="rId19"/>
    <p:sldId id="429" r:id="rId20"/>
    <p:sldId id="430" r:id="rId21"/>
    <p:sldId id="431" r:id="rId22"/>
    <p:sldId id="411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801157"/>
    <a:srgbClr val="3F3B3A"/>
    <a:srgbClr val="F6F7F7"/>
    <a:srgbClr val="93B9EF"/>
    <a:srgbClr val="E7F3F2"/>
    <a:srgbClr val="9DC3E6"/>
    <a:srgbClr val="2E75B6"/>
    <a:srgbClr val="92D05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2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9" y="129"/>
      </p:cViewPr>
      <p:guideLst>
        <p:guide orient="horz" pos="2148"/>
        <p:guide pos="38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35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5715"/>
            <a:ext cx="12192000" cy="6846570"/>
            <a:chOff x="0" y="9"/>
            <a:chExt cx="19200" cy="1078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"/>
              <a:ext cx="19200" cy="1078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5" y="1789"/>
              <a:ext cx="6406" cy="234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" y="267"/>
              <a:ext cx="3293" cy="152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7715" cy="11027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未标题-2-0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0145" y="0"/>
            <a:ext cx="5891856" cy="110279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45452" y="379946"/>
            <a:ext cx="2367915" cy="4713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967" y="53020"/>
            <a:ext cx="2156644" cy="996753"/>
          </a:xfrm>
          <a:prstGeom prst="rect">
            <a:avLst/>
          </a:prstGeom>
        </p:spPr>
      </p:pic>
      <p:grpSp>
        <p:nvGrpSpPr>
          <p:cNvPr id="19" name="组合 18"/>
          <p:cNvGrpSpPr/>
          <p:nvPr userDrawn="1"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8" name="组合 7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8"/>
          <a:stretch>
            <a:fillRect/>
          </a:stretch>
        </p:blipFill>
        <p:spPr>
          <a:xfrm>
            <a:off x="7442617" y="0"/>
            <a:ext cx="4749384" cy="685799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169545"/>
            <a:ext cx="2091055" cy="966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169545"/>
            <a:ext cx="2091055" cy="966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6C4A8-13B0-4A8B-82FD-78B6A23AE1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348DE-E70E-4019-9073-F25E618429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wmf"/><Relationship Id="rId2" Type="http://schemas.openxmlformats.org/officeDocument/2006/relationships/package" Target="../embeddings/Workbook1.xlsx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2.wmf"/><Relationship Id="rId6" Type="http://schemas.openxmlformats.org/officeDocument/2006/relationships/oleObject" Target="../embeddings/oleObject2.bin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34900" y="3584263"/>
            <a:ext cx="8147385" cy="5835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SY883x</a:t>
            </a: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嵌入式系统软件设计开发说明</a:t>
            </a:r>
            <a:endParaRPr lang="en-US" altLang="zh-CN" sz="32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84680" y="4243070"/>
            <a:ext cx="5808980" cy="3987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libaba PuHuiTi 3.0 55 Regular" panose="00020600040101010101" pitchFamily="18" charset="-122"/>
                <a:sym typeface="+mn-ea"/>
              </a:rPr>
              <a:t>汇报人：</a:t>
            </a:r>
            <a:r>
              <a:rPr lang="zh-CN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libaba PuHuiTi 3.0 55 Regular" panose="00020600040101010101" pitchFamily="18" charset="-122"/>
                <a:sym typeface="+mn-ea"/>
              </a:rPr>
              <a:t>徐少辉</a:t>
            </a:r>
            <a:endParaRPr 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00525" y="4243070"/>
            <a:ext cx="27165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日期：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20240821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" name="文本框 51"/>
          <p:cNvSpPr txBox="1"/>
          <p:nvPr/>
        </p:nvSpPr>
        <p:spPr>
          <a:xfrm>
            <a:off x="1099185" y="2151380"/>
            <a:ext cx="7325995" cy="26765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设计概述</a:t>
            </a:r>
            <a:endParaRPr lang="en-US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设计方法</a:t>
            </a:r>
            <a:endParaRPr lang="en-US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功能模块</a:t>
            </a:r>
            <a:endParaRPr 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系统应用</a:t>
            </a:r>
            <a:endParaRPr lang="zh-CN" altLang="en-US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/>
        </p:nvSpPr>
        <p:spPr>
          <a:xfrm>
            <a:off x="1287818" y="318290"/>
            <a:ext cx="288056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sz="2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设计概述</a:t>
            </a:r>
            <a:endParaRPr lang="zh-CN" altLang="en-US" sz="28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13" name="组合 12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24" name="文本框 23"/>
          <p:cNvSpPr txBox="1"/>
          <p:nvPr/>
        </p:nvSpPr>
        <p:spPr>
          <a:xfrm>
            <a:off x="175895" y="1229360"/>
            <a:ext cx="1068641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>
              <a:lnSpc>
                <a:spcPct val="150000"/>
              </a:lnSpc>
            </a:pPr>
            <a:r>
              <a:rPr lang="en-US" altLang="zh-CN"/>
              <a:t>SY883x</a:t>
            </a:r>
            <a:r>
              <a:rPr lang="zh-CN" altLang="en-US"/>
              <a:t>主要功能如下图所示：嵌入式软件系统的设计侧重于功能的应用。</a:t>
            </a:r>
            <a:endParaRPr lang="zh-CN" altLang="en-US"/>
          </a:p>
          <a:p>
            <a:pPr indent="457200" fontAlgn="auto">
              <a:lnSpc>
                <a:spcPct val="150000"/>
              </a:lnSpc>
            </a:pPr>
            <a:r>
              <a:rPr lang="zh-CN" altLang="en-US"/>
              <a:t>原则：</a:t>
            </a:r>
            <a:r>
              <a:rPr lang="en-US" altLang="zh-CN"/>
              <a:t>1</a:t>
            </a:r>
            <a:r>
              <a:rPr lang="zh-CN" altLang="en-US"/>
              <a:t>、精简、模块化、易移植；</a:t>
            </a:r>
            <a:endParaRPr lang="zh-CN" altLang="en-US"/>
          </a:p>
          <a:p>
            <a:pPr marL="457200" lvl="1" indent="457200" fontAlgn="auto">
              <a:lnSpc>
                <a:spcPct val="150000"/>
              </a:lnSpc>
            </a:pPr>
            <a:r>
              <a:rPr lang="en-US" altLang="zh-CN"/>
              <a:t>    2</a:t>
            </a:r>
            <a:r>
              <a:rPr lang="zh-CN" altLang="en-US"/>
              <a:t>、功能齐全；需全面考虑应用场景；</a:t>
            </a:r>
            <a:endParaRPr lang="zh-CN" altLang="en-US"/>
          </a:p>
          <a:p>
            <a:pPr marL="457200" lvl="1" indent="457200" fontAlgn="auto">
              <a:lnSpc>
                <a:spcPct val="150000"/>
              </a:lnSpc>
            </a:pPr>
            <a:r>
              <a:rPr lang="en-US" altLang="zh-CN"/>
              <a:t>    3</a:t>
            </a:r>
            <a:r>
              <a:rPr lang="zh-CN" altLang="en-US"/>
              <a:t>、系统功耗和性能之间的平衡；</a:t>
            </a:r>
            <a:endParaRPr lang="zh-CN" altLang="en-US"/>
          </a:p>
          <a:p>
            <a:pPr marL="457200" lvl="1" indent="457200" fontAlgn="auto">
              <a:lnSpc>
                <a:spcPct val="150000"/>
              </a:lnSpc>
            </a:pPr>
            <a:r>
              <a:rPr lang="en-US" altLang="zh-CN"/>
              <a:t>    4</a:t>
            </a:r>
            <a:r>
              <a:rPr lang="zh-CN" altLang="en-US"/>
              <a:t>、软、硬件结合；</a:t>
            </a:r>
            <a:endParaRPr lang="zh-CN" altLang="en-US"/>
          </a:p>
        </p:txBody>
      </p:sp>
      <p:graphicFrame>
        <p:nvGraphicFramePr>
          <p:cNvPr id="25" name="对象 24"/>
          <p:cNvGraphicFramePr/>
          <p:nvPr>
            <p:custDataLst>
              <p:tags r:id="rId1"/>
            </p:custDataLst>
          </p:nvPr>
        </p:nvGraphicFramePr>
        <p:xfrm>
          <a:off x="5452110" y="1677670"/>
          <a:ext cx="6350000" cy="4613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2" imgW="7895590" imgH="5751830" progId="Visio.Drawing.15">
                  <p:embed/>
                </p:oleObj>
              </mc:Choice>
              <mc:Fallback>
                <p:oleObj name="" r:id="rId2" imgW="7895590" imgH="5751830" progId="Visio.Drawing.15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52110" y="1677670"/>
                        <a:ext cx="6350000" cy="4613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" name="上箭头标注 35"/>
          <p:cNvSpPr/>
          <p:nvPr/>
        </p:nvSpPr>
        <p:spPr>
          <a:xfrm>
            <a:off x="673735" y="4130040"/>
            <a:ext cx="914400" cy="218122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54934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000"/>
              <a:t>结构、</a:t>
            </a:r>
            <a:r>
              <a:rPr lang="zh-CN" altLang="en-US" sz="1000"/>
              <a:t>外观等设计</a:t>
            </a:r>
            <a:endParaRPr lang="zh-CN" altLang="en-US" sz="1000"/>
          </a:p>
        </p:txBody>
      </p:sp>
      <p:sp>
        <p:nvSpPr>
          <p:cNvPr id="11" name="左箭头标注 10"/>
          <p:cNvSpPr/>
          <p:nvPr/>
        </p:nvSpPr>
        <p:spPr>
          <a:xfrm>
            <a:off x="3401695" y="4387850"/>
            <a:ext cx="6390005" cy="7188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1539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000">
                <a:sym typeface="+mn-ea"/>
              </a:rPr>
              <a:t>把系统的软件、硬件和执行装置集成在一起，进行调试，发现并改进单元设计过程中的错误。</a:t>
            </a:r>
            <a:endParaRPr lang="zh-CN" altLang="en-US" sz="1000">
              <a:sym typeface="+mn-ea"/>
            </a:endParaRPr>
          </a:p>
        </p:txBody>
      </p:sp>
      <p:sp>
        <p:nvSpPr>
          <p:cNvPr id="32" name="左箭头标注 31"/>
          <p:cNvSpPr/>
          <p:nvPr/>
        </p:nvSpPr>
        <p:spPr>
          <a:xfrm>
            <a:off x="3402965" y="2459990"/>
            <a:ext cx="7265670" cy="7188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336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000">
                <a:sym typeface="+mn-ea"/>
              </a:rPr>
              <a:t>描述系统如何实现所述的功能和非功能需求，包括对硬件、软件和执行装置的功能划分，以及系统的软件、硬件选型等。一个好的体系结构是设计成功与否的关键。</a:t>
            </a:r>
            <a:endParaRPr lang="zh-CN" altLang="en-US" sz="1000"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33" name="组合 32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39" name="任意多边形 38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41" name="矩形 40"/>
          <p:cNvSpPr/>
          <p:nvPr/>
        </p:nvSpPr>
        <p:spPr>
          <a:xfrm>
            <a:off x="1339215" y="351790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sz="2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设计方法</a:t>
            </a:r>
            <a:endParaRPr lang="zh-CN" altLang="en-US" sz="28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7805" y="1129665"/>
            <a:ext cx="11231245" cy="156845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2.1.1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嵌入式系统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开发流程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897380" y="1685925"/>
            <a:ext cx="1752600" cy="6000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系统需求</a:t>
            </a:r>
            <a:r>
              <a:rPr lang="zh-CN" altLang="en-US"/>
              <a:t>分析</a:t>
            </a:r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187575" y="2524125"/>
            <a:ext cx="1171575" cy="5911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体系结构</a:t>
            </a:r>
            <a:r>
              <a:rPr lang="zh-CN" altLang="en-US"/>
              <a:t>设计</a:t>
            </a:r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558800" y="3548380"/>
            <a:ext cx="1144905" cy="5810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机械系统</a:t>
            </a:r>
            <a:r>
              <a:rPr lang="zh-CN" altLang="en-US"/>
              <a:t>设计</a:t>
            </a:r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2144395" y="3601720"/>
            <a:ext cx="1257300" cy="4768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硬件设计</a:t>
            </a:r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3649980" y="3600450"/>
            <a:ext cx="1257300" cy="4768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软件设计</a:t>
            </a:r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144395" y="4508500"/>
            <a:ext cx="1257300" cy="4768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系统</a:t>
            </a:r>
            <a:r>
              <a:rPr lang="zh-CN" altLang="en-US"/>
              <a:t>集成</a:t>
            </a:r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145665" y="5294630"/>
            <a:ext cx="1257300" cy="4768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系统</a:t>
            </a:r>
            <a:r>
              <a:rPr lang="zh-CN" altLang="en-US"/>
              <a:t>测试</a:t>
            </a:r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381885" y="6062980"/>
            <a:ext cx="781685" cy="4768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产品</a:t>
            </a:r>
            <a:endParaRPr lang="zh-CN" altLang="en-US"/>
          </a:p>
        </p:txBody>
      </p:sp>
      <p:cxnSp>
        <p:nvCxnSpPr>
          <p:cNvPr id="51" name="直接箭头连接符 50"/>
          <p:cNvCxnSpPr>
            <a:stCxn id="43" idx="2"/>
            <a:endCxn id="44" idx="0"/>
          </p:cNvCxnSpPr>
          <p:nvPr/>
        </p:nvCxnSpPr>
        <p:spPr>
          <a:xfrm>
            <a:off x="2773680" y="2286000"/>
            <a:ext cx="0" cy="238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44" idx="2"/>
            <a:endCxn id="46" idx="0"/>
          </p:cNvCxnSpPr>
          <p:nvPr/>
        </p:nvCxnSpPr>
        <p:spPr>
          <a:xfrm flipH="1">
            <a:off x="2773045" y="3115310"/>
            <a:ext cx="635" cy="486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>
            <a:stCxn id="44" idx="3"/>
            <a:endCxn id="47" idx="0"/>
          </p:cNvCxnSpPr>
          <p:nvPr/>
        </p:nvCxnSpPr>
        <p:spPr>
          <a:xfrm>
            <a:off x="3359150" y="2820035"/>
            <a:ext cx="919480" cy="78041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肘形连接符 53"/>
          <p:cNvCxnSpPr>
            <a:stCxn id="44" idx="1"/>
            <a:endCxn id="45" idx="0"/>
          </p:cNvCxnSpPr>
          <p:nvPr/>
        </p:nvCxnSpPr>
        <p:spPr>
          <a:xfrm rot="10800000" flipV="1">
            <a:off x="1130935" y="2819400"/>
            <a:ext cx="1056005" cy="72834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>
            <a:stCxn id="46" idx="2"/>
            <a:endCxn id="48" idx="0"/>
          </p:cNvCxnSpPr>
          <p:nvPr/>
        </p:nvCxnSpPr>
        <p:spPr>
          <a:xfrm>
            <a:off x="2773045" y="4078605"/>
            <a:ext cx="0" cy="4298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肘形连接符 55"/>
          <p:cNvCxnSpPr>
            <a:stCxn id="45" idx="2"/>
            <a:endCxn id="48" idx="1"/>
          </p:cNvCxnSpPr>
          <p:nvPr/>
        </p:nvCxnSpPr>
        <p:spPr>
          <a:xfrm rot="5400000" flipV="1">
            <a:off x="1329055" y="3931285"/>
            <a:ext cx="617855" cy="101282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47" idx="2"/>
            <a:endCxn id="48" idx="3"/>
          </p:cNvCxnSpPr>
          <p:nvPr/>
        </p:nvCxnSpPr>
        <p:spPr>
          <a:xfrm rot="5400000">
            <a:off x="3505200" y="3973195"/>
            <a:ext cx="669925" cy="87693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48" idx="2"/>
            <a:endCxn id="49" idx="0"/>
          </p:cNvCxnSpPr>
          <p:nvPr/>
        </p:nvCxnSpPr>
        <p:spPr>
          <a:xfrm>
            <a:off x="2773045" y="4985385"/>
            <a:ext cx="1270" cy="3092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>
            <a:stCxn id="49" idx="2"/>
            <a:endCxn id="50" idx="0"/>
          </p:cNvCxnSpPr>
          <p:nvPr/>
        </p:nvCxnSpPr>
        <p:spPr>
          <a:xfrm flipH="1">
            <a:off x="2773045" y="5771515"/>
            <a:ext cx="1270" cy="291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左箭头标注 59"/>
          <p:cNvSpPr/>
          <p:nvPr/>
        </p:nvSpPr>
        <p:spPr>
          <a:xfrm>
            <a:off x="3649980" y="1624965"/>
            <a:ext cx="7018655" cy="7188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6962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sz="1000">
              <a:sym typeface="+mn-ea"/>
            </a:endParaRPr>
          </a:p>
          <a:p>
            <a:pPr algn="ctr"/>
            <a:r>
              <a:rPr lang="zh-CN" altLang="en-US" sz="1000">
                <a:sym typeface="+mn-ea"/>
              </a:rPr>
              <a:t>确定设计任务和设计目标，产出设计规格说明书，作为真是设计指导和验收的标准。系统的需求一般分功能性需求和非功能性需求两方面。功能性需求是系统的基本功能，如输入输出信号、操作方式等；非功能需求包括系统性能、成本、功耗、体积、重量等因素。</a:t>
            </a:r>
            <a:endParaRPr lang="zh-CN" altLang="en-US" sz="1000">
              <a:sym typeface="+mn-ea"/>
            </a:endParaRPr>
          </a:p>
          <a:p>
            <a:pPr algn="ctr"/>
            <a:endParaRPr lang="zh-CN" altLang="en-US" sz="1000">
              <a:sym typeface="+mn-ea"/>
            </a:endParaRPr>
          </a:p>
        </p:txBody>
      </p:sp>
      <p:sp>
        <p:nvSpPr>
          <p:cNvPr id="61" name="左箭头标注 60"/>
          <p:cNvSpPr/>
          <p:nvPr/>
        </p:nvSpPr>
        <p:spPr>
          <a:xfrm>
            <a:off x="4906645" y="3481070"/>
            <a:ext cx="6390005" cy="7188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1228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000">
                <a:sym typeface="+mn-ea"/>
              </a:rPr>
              <a:t>硬件/软件协同设计。基于体系结构，对系统的软件、硬件进行详细设计。为了缩短产品开发周期，设计往往是并行的。嵌入式系统设计的工作大部分都集中在软件设计上，采用面向对象技术、软件组件技术、模块化设计是现代软件工程经常采用的方法。</a:t>
            </a:r>
            <a:endParaRPr lang="zh-CN" altLang="en-US" sz="1000">
              <a:sym typeface="+mn-ea"/>
            </a:endParaRPr>
          </a:p>
        </p:txBody>
      </p:sp>
      <p:sp>
        <p:nvSpPr>
          <p:cNvPr id="62" name="左箭头标注 61"/>
          <p:cNvSpPr/>
          <p:nvPr/>
        </p:nvSpPr>
        <p:spPr>
          <a:xfrm>
            <a:off x="3402965" y="5191125"/>
            <a:ext cx="7475855" cy="7188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3340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000">
                <a:sym typeface="+mn-ea"/>
              </a:rPr>
              <a:t>对设计好的系统进行测试，看其是否满足规格说明书中给定的功能要求。</a:t>
            </a:r>
            <a:endParaRPr lang="zh-CN" altLang="en-US" sz="100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8" name="组合 7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5" name="矩形 14"/>
          <p:cNvSpPr/>
          <p:nvPr/>
        </p:nvSpPr>
        <p:spPr>
          <a:xfrm>
            <a:off x="1339215" y="351790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sz="2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设计方法</a:t>
            </a:r>
            <a:endParaRPr lang="zh-CN" altLang="en-US" sz="28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88595" y="1108710"/>
            <a:ext cx="11231245" cy="156845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2.1.2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、嵌入式系统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开发方法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714750" y="1209675"/>
            <a:ext cx="4648200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应用</a:t>
            </a:r>
            <a:r>
              <a:rPr lang="zh-CN" altLang="en-US"/>
              <a:t>领域</a:t>
            </a:r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462270" y="2017395"/>
            <a:ext cx="1152525" cy="4108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系统</a:t>
            </a:r>
            <a:r>
              <a:rPr lang="zh-CN" altLang="en-US"/>
              <a:t>规范</a:t>
            </a:r>
            <a:endParaRPr lang="zh-CN" altLang="en-US"/>
          </a:p>
        </p:txBody>
      </p:sp>
      <p:sp>
        <p:nvSpPr>
          <p:cNvPr id="32" name="流程图: 多文档 31"/>
          <p:cNvSpPr/>
          <p:nvPr/>
        </p:nvSpPr>
        <p:spPr>
          <a:xfrm>
            <a:off x="3371850" y="1842770"/>
            <a:ext cx="1350645" cy="759460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标准软件</a:t>
            </a:r>
            <a:r>
              <a:rPr lang="zh-CN" altLang="en-US"/>
              <a:t>组件</a:t>
            </a:r>
            <a:endParaRPr lang="zh-CN" altLang="en-US"/>
          </a:p>
        </p:txBody>
      </p:sp>
      <p:sp>
        <p:nvSpPr>
          <p:cNvPr id="33" name="流程图: 多文档 32"/>
          <p:cNvSpPr/>
          <p:nvPr/>
        </p:nvSpPr>
        <p:spPr>
          <a:xfrm>
            <a:off x="7354570" y="1843405"/>
            <a:ext cx="1350645" cy="759460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标准</a:t>
            </a:r>
            <a:r>
              <a:rPr lang="zh-CN" altLang="en-US"/>
              <a:t>硬件</a:t>
            </a:r>
            <a:r>
              <a:rPr lang="zh-CN" altLang="en-US"/>
              <a:t>组件</a:t>
            </a:r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722495" y="2689225"/>
            <a:ext cx="2618740" cy="14281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sz="1400"/>
              <a:t>设计实现：软硬件协调设计</a:t>
            </a:r>
            <a:endParaRPr lang="zh-CN" altLang="en-US" sz="1400"/>
          </a:p>
          <a:p>
            <a:pPr marL="285750" indent="-285750" algn="l">
              <a:buFont typeface="Wingdings" panose="05000000000000000000" charset="0"/>
              <a:buChar char="n"/>
            </a:pPr>
            <a:r>
              <a:rPr lang="zh-CN" altLang="en-US" sz="1400"/>
              <a:t>并发任务管理；</a:t>
            </a:r>
            <a:endParaRPr lang="zh-CN" altLang="en-US" sz="1400"/>
          </a:p>
          <a:p>
            <a:pPr marL="285750" indent="-285750" algn="l">
              <a:buFont typeface="Wingdings" panose="05000000000000000000" charset="0"/>
              <a:buChar char="n"/>
            </a:pPr>
            <a:r>
              <a:rPr lang="zh-CN" altLang="en-US" sz="1400"/>
              <a:t>高层</a:t>
            </a:r>
            <a:r>
              <a:rPr lang="zh-CN" altLang="en-US" sz="1400"/>
              <a:t>变换；</a:t>
            </a:r>
            <a:endParaRPr lang="zh-CN" altLang="en-US" sz="1400"/>
          </a:p>
          <a:p>
            <a:pPr marL="285750" indent="-285750" algn="l">
              <a:buFont typeface="Wingdings" panose="05000000000000000000" charset="0"/>
              <a:buChar char="n"/>
            </a:pPr>
            <a:r>
              <a:rPr lang="zh-CN" altLang="en-US" sz="1400"/>
              <a:t>设计空间探索和架构</a:t>
            </a:r>
            <a:r>
              <a:rPr lang="zh-CN" altLang="en-US" sz="1400"/>
              <a:t>设计；</a:t>
            </a:r>
            <a:endParaRPr lang="zh-CN" altLang="en-US" sz="1400"/>
          </a:p>
          <a:p>
            <a:pPr marL="285750" indent="-285750" algn="l">
              <a:buFont typeface="Wingdings" panose="05000000000000000000" charset="0"/>
              <a:buChar char="n"/>
            </a:pPr>
            <a:r>
              <a:rPr lang="zh-CN" altLang="en-US" sz="1400"/>
              <a:t>软硬件</a:t>
            </a:r>
            <a:r>
              <a:rPr lang="zh-CN" altLang="en-US" sz="1400"/>
              <a:t>划分；</a:t>
            </a:r>
            <a:endParaRPr lang="zh-CN" altLang="en-US" sz="1400"/>
          </a:p>
          <a:p>
            <a:pPr marL="285750" indent="-285750" algn="l">
              <a:buFont typeface="Wingdings" panose="05000000000000000000" charset="0"/>
              <a:buChar char="n"/>
            </a:pPr>
            <a:r>
              <a:rPr lang="zh-CN" altLang="en-US" sz="1400"/>
              <a:t>编译、连接、调度，</a:t>
            </a:r>
            <a:r>
              <a:rPr lang="en-US" altLang="zh-CN" sz="1400"/>
              <a:t>....</a:t>
            </a:r>
            <a:endParaRPr lang="en-US" altLang="zh-CN" sz="1400"/>
          </a:p>
        </p:txBody>
      </p:sp>
      <p:sp>
        <p:nvSpPr>
          <p:cNvPr id="35" name="矩形 34"/>
          <p:cNvSpPr/>
          <p:nvPr/>
        </p:nvSpPr>
        <p:spPr>
          <a:xfrm>
            <a:off x="3808095" y="4253230"/>
            <a:ext cx="914400" cy="753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400"/>
              <a:t>硬件设计</a:t>
            </a:r>
            <a:endParaRPr lang="zh-CN" altLang="en-US" sz="1400"/>
          </a:p>
        </p:txBody>
      </p:sp>
      <p:sp>
        <p:nvSpPr>
          <p:cNvPr id="36" name="矩形 35"/>
          <p:cNvSpPr/>
          <p:nvPr/>
        </p:nvSpPr>
        <p:spPr>
          <a:xfrm>
            <a:off x="7341235" y="4240530"/>
            <a:ext cx="914400" cy="7429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400"/>
              <a:t>软件设计</a:t>
            </a:r>
            <a:endParaRPr lang="zh-CN" altLang="en-US" sz="1400"/>
          </a:p>
        </p:txBody>
      </p:sp>
      <p:sp>
        <p:nvSpPr>
          <p:cNvPr id="37" name="流程图: 准备 36"/>
          <p:cNvSpPr/>
          <p:nvPr/>
        </p:nvSpPr>
        <p:spPr>
          <a:xfrm>
            <a:off x="5462270" y="4705350"/>
            <a:ext cx="1061720" cy="611505"/>
          </a:xfrm>
          <a:prstGeom prst="flowChartPreparat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实现</a:t>
            </a: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984115" y="5581650"/>
            <a:ext cx="2018030" cy="4387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系统</a:t>
            </a:r>
            <a:r>
              <a:rPr lang="zh-CN" altLang="en-US"/>
              <a:t>测试</a:t>
            </a:r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5368925" y="6229350"/>
            <a:ext cx="1245870" cy="406400"/>
          </a:xfrm>
          <a:prstGeom prst="round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固化</a:t>
            </a:r>
            <a:r>
              <a:rPr lang="zh-CN" altLang="en-US"/>
              <a:t>运行</a:t>
            </a:r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550035" y="1724025"/>
            <a:ext cx="1082040" cy="47815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>
              <a:lnSpc>
                <a:spcPct val="240000"/>
              </a:lnSpc>
            </a:pPr>
            <a:r>
              <a:rPr lang="zh-CN" altLang="en-US" sz="1400"/>
              <a:t>系统确认</a:t>
            </a:r>
            <a:endParaRPr lang="zh-CN" altLang="en-US" sz="1400"/>
          </a:p>
          <a:p>
            <a:pPr algn="ctr">
              <a:lnSpc>
                <a:spcPct val="240000"/>
              </a:lnSpc>
            </a:pPr>
            <a:endParaRPr lang="zh-CN" altLang="en-US" sz="1400"/>
          </a:p>
          <a:p>
            <a:pPr algn="ctr">
              <a:lnSpc>
                <a:spcPct val="240000"/>
              </a:lnSpc>
            </a:pPr>
            <a:r>
              <a:rPr lang="zh-CN" altLang="en-US" sz="1400"/>
              <a:t>性能评估</a:t>
            </a:r>
            <a:endParaRPr lang="zh-CN" altLang="en-US" sz="1400"/>
          </a:p>
          <a:p>
            <a:pPr algn="ctr">
              <a:lnSpc>
                <a:spcPct val="100000"/>
              </a:lnSpc>
            </a:pPr>
            <a:r>
              <a:rPr lang="zh-CN" altLang="en-US" sz="1400"/>
              <a:t>安全评估</a:t>
            </a:r>
            <a:endParaRPr lang="zh-CN" altLang="en-US" sz="1400"/>
          </a:p>
          <a:p>
            <a:pPr algn="ctr">
              <a:lnSpc>
                <a:spcPct val="100000"/>
              </a:lnSpc>
            </a:pPr>
            <a:endParaRPr lang="zh-CN" altLang="en-US" sz="1400"/>
          </a:p>
          <a:p>
            <a:pPr algn="ctr">
              <a:lnSpc>
                <a:spcPct val="100000"/>
              </a:lnSpc>
            </a:pPr>
            <a:endParaRPr lang="zh-CN" altLang="en-US" sz="1400"/>
          </a:p>
          <a:p>
            <a:pPr algn="ctr">
              <a:lnSpc>
                <a:spcPct val="100000"/>
              </a:lnSpc>
            </a:pPr>
            <a:endParaRPr lang="zh-CN" altLang="en-US" sz="1400"/>
          </a:p>
          <a:p>
            <a:pPr algn="ctr">
              <a:lnSpc>
                <a:spcPct val="100000"/>
              </a:lnSpc>
            </a:pPr>
            <a:r>
              <a:rPr lang="zh-CN" altLang="en-US" sz="1400"/>
              <a:t>系统</a:t>
            </a:r>
            <a:r>
              <a:rPr lang="zh-CN" altLang="en-US" sz="1400"/>
              <a:t>开发</a:t>
            </a:r>
            <a:endParaRPr lang="zh-CN" altLang="en-US" sz="1400"/>
          </a:p>
          <a:p>
            <a:pPr algn="ctr">
              <a:lnSpc>
                <a:spcPct val="240000"/>
              </a:lnSpc>
            </a:pPr>
            <a:endParaRPr lang="zh-CN" altLang="en-US" sz="1400"/>
          </a:p>
          <a:p>
            <a:pPr algn="ctr">
              <a:lnSpc>
                <a:spcPct val="240000"/>
              </a:lnSpc>
            </a:pPr>
            <a:r>
              <a:rPr lang="zh-CN" altLang="en-US" sz="1400"/>
              <a:t>验证与测试</a:t>
            </a:r>
            <a:endParaRPr lang="zh-CN" altLang="en-US" sz="1400"/>
          </a:p>
        </p:txBody>
      </p:sp>
      <p:cxnSp>
        <p:nvCxnSpPr>
          <p:cNvPr id="42" name="直接箭头连接符 41"/>
          <p:cNvCxnSpPr>
            <a:stCxn id="30" idx="2"/>
            <a:endCxn id="31" idx="0"/>
          </p:cNvCxnSpPr>
          <p:nvPr/>
        </p:nvCxnSpPr>
        <p:spPr>
          <a:xfrm>
            <a:off x="6038850" y="1724025"/>
            <a:ext cx="0" cy="2933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4722495" y="2206625"/>
            <a:ext cx="739775" cy="635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33" idx="1"/>
            <a:endCxn id="31" idx="3"/>
          </p:cNvCxnSpPr>
          <p:nvPr/>
        </p:nvCxnSpPr>
        <p:spPr>
          <a:xfrm flipH="1">
            <a:off x="6614795" y="2223135"/>
            <a:ext cx="739775" cy="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31" idx="2"/>
            <a:endCxn id="34" idx="0"/>
          </p:cNvCxnSpPr>
          <p:nvPr/>
        </p:nvCxnSpPr>
        <p:spPr>
          <a:xfrm flipH="1">
            <a:off x="6031865" y="2428240"/>
            <a:ext cx="6985" cy="2609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34" idx="2"/>
            <a:endCxn id="35" idx="3"/>
          </p:cNvCxnSpPr>
          <p:nvPr/>
        </p:nvCxnSpPr>
        <p:spPr>
          <a:xfrm flipH="1">
            <a:off x="4722495" y="4117340"/>
            <a:ext cx="1309370" cy="5124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>
            <a:stCxn id="34" idx="2"/>
            <a:endCxn id="36" idx="1"/>
          </p:cNvCxnSpPr>
          <p:nvPr/>
        </p:nvCxnSpPr>
        <p:spPr>
          <a:xfrm>
            <a:off x="6031865" y="4117340"/>
            <a:ext cx="1309370" cy="4946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35" idx="3"/>
            <a:endCxn id="37" idx="1"/>
          </p:cNvCxnSpPr>
          <p:nvPr/>
        </p:nvCxnSpPr>
        <p:spPr>
          <a:xfrm>
            <a:off x="4722495" y="4629785"/>
            <a:ext cx="739775" cy="3816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endCxn id="37" idx="3"/>
          </p:cNvCxnSpPr>
          <p:nvPr/>
        </p:nvCxnSpPr>
        <p:spPr>
          <a:xfrm flipH="1">
            <a:off x="6523990" y="4638675"/>
            <a:ext cx="791210" cy="3727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>
            <a:stCxn id="37" idx="2"/>
            <a:endCxn id="38" idx="0"/>
          </p:cNvCxnSpPr>
          <p:nvPr/>
        </p:nvCxnSpPr>
        <p:spPr>
          <a:xfrm>
            <a:off x="5993130" y="5316855"/>
            <a:ext cx="0" cy="2647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38" idx="2"/>
            <a:endCxn id="40" idx="0"/>
          </p:cNvCxnSpPr>
          <p:nvPr/>
        </p:nvCxnSpPr>
        <p:spPr>
          <a:xfrm flipH="1">
            <a:off x="5991860" y="6020435"/>
            <a:ext cx="1270" cy="2089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>
            <a:off x="2752725" y="2314575"/>
            <a:ext cx="419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>
            <a:off x="2705100" y="3657600"/>
            <a:ext cx="5619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/>
          <p:nvPr/>
        </p:nvCxnSpPr>
        <p:spPr>
          <a:xfrm>
            <a:off x="2743200" y="4705350"/>
            <a:ext cx="5810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>
            <a:off x="2781300" y="5753100"/>
            <a:ext cx="6000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3" name="组合 2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5" name="矩形 4"/>
          <p:cNvSpPr/>
          <p:nvPr/>
        </p:nvSpPr>
        <p:spPr>
          <a:xfrm>
            <a:off x="1339215" y="351790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sz="2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设计方法</a:t>
            </a:r>
            <a:endParaRPr lang="zh-CN" altLang="en-US" sz="28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180" y="1108710"/>
            <a:ext cx="11678285" cy="3276600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软件开发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①、软、硬件协同开发；开发过程中遇到疑问，及时解决；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②、功能模块化设计，制作标准软件接口组件；各个功能之间的耦合尽量小，全局变量尽量少用；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功能的增加、裁剪通过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宏使能开关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控制；具体见源码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define.h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③、尽量满足公司的《嵌入式软件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语言编写规范》；针对不满足的部分，需要作相应的说明。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④、使用Keil C51、SourceInsight等软件开发软件。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39215" y="351790"/>
            <a:ext cx="391668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sz="2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设计方法</a:t>
            </a:r>
            <a:endParaRPr lang="zh-CN" altLang="en-US" sz="2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863215" y="2277110"/>
            <a:ext cx="3551555" cy="25088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8" name="组合 7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1" name="矩形 10"/>
          <p:cNvSpPr/>
          <p:nvPr/>
        </p:nvSpPr>
        <p:spPr>
          <a:xfrm>
            <a:off x="1339215" y="351790"/>
            <a:ext cx="3850005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sz="2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设计方法</a:t>
            </a:r>
            <a:endParaRPr lang="zh-CN" altLang="en-US" sz="2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7220" y="1108710"/>
            <a:ext cx="11231245" cy="144526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硬件开发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2.3.1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基本架构如下图所示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14190" y="3154045"/>
            <a:ext cx="648970" cy="1386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/>
              <a:t>51</a:t>
            </a:r>
            <a:endParaRPr lang="en-US" altLang="zh-CN"/>
          </a:p>
          <a:p>
            <a:pPr algn="ctr"/>
            <a:r>
              <a:rPr lang="en-US" altLang="zh-CN"/>
              <a:t>Core</a:t>
            </a:r>
            <a:endParaRPr lang="en-US" altLang="zh-CN"/>
          </a:p>
        </p:txBody>
      </p:sp>
      <p:sp>
        <p:nvSpPr>
          <p:cNvPr id="62" name="矩形 61"/>
          <p:cNvSpPr/>
          <p:nvPr/>
        </p:nvSpPr>
        <p:spPr>
          <a:xfrm>
            <a:off x="2862580" y="2743835"/>
            <a:ext cx="664845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400"/>
              <a:t>WTG</a:t>
            </a:r>
            <a:endParaRPr lang="en-US" altLang="zh-CN" sz="1400"/>
          </a:p>
        </p:txBody>
      </p:sp>
      <p:sp>
        <p:nvSpPr>
          <p:cNvPr id="63" name="矩形 62"/>
          <p:cNvSpPr/>
          <p:nvPr/>
        </p:nvSpPr>
        <p:spPr>
          <a:xfrm>
            <a:off x="2862580" y="3787775"/>
            <a:ext cx="664845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200"/>
              <a:t>ADC</a:t>
            </a:r>
            <a:endParaRPr lang="en-US" altLang="zh-CN" sz="1200"/>
          </a:p>
        </p:txBody>
      </p:sp>
      <p:sp>
        <p:nvSpPr>
          <p:cNvPr id="64" name="矩形 63"/>
          <p:cNvSpPr/>
          <p:nvPr/>
        </p:nvSpPr>
        <p:spPr>
          <a:xfrm>
            <a:off x="5749925" y="2743835"/>
            <a:ext cx="664845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 altLang="zh-CN" sz="1400">
              <a:sym typeface="+mn-ea"/>
            </a:endParaRPr>
          </a:p>
          <a:p>
            <a:pPr algn="ctr"/>
            <a:r>
              <a:rPr lang="en-US" altLang="zh-CN" sz="1600"/>
              <a:t>Clock</a:t>
            </a:r>
            <a:endParaRPr lang="en-US" altLang="zh-CN" sz="1600"/>
          </a:p>
          <a:p>
            <a:pPr algn="ctr"/>
            <a:endParaRPr lang="en-US" altLang="zh-CN" sz="1600"/>
          </a:p>
        </p:txBody>
      </p:sp>
      <p:sp>
        <p:nvSpPr>
          <p:cNvPr id="65" name="矩形 64"/>
          <p:cNvSpPr/>
          <p:nvPr/>
        </p:nvSpPr>
        <p:spPr>
          <a:xfrm>
            <a:off x="5750560" y="3787775"/>
            <a:ext cx="66421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400"/>
              <a:t>Power</a:t>
            </a:r>
            <a:endParaRPr lang="en-US" altLang="zh-CN" sz="1400"/>
          </a:p>
        </p:txBody>
      </p:sp>
      <p:sp>
        <p:nvSpPr>
          <p:cNvPr id="66" name="矩形 65"/>
          <p:cNvSpPr/>
          <p:nvPr/>
        </p:nvSpPr>
        <p:spPr>
          <a:xfrm>
            <a:off x="3606165" y="227774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VOR/L</a:t>
            </a:r>
            <a:endParaRPr lang="en-US" altLang="zh-CN" sz="1600"/>
          </a:p>
        </p:txBody>
      </p:sp>
      <p:sp>
        <p:nvSpPr>
          <p:cNvPr id="67" name="矩形 66"/>
          <p:cNvSpPr/>
          <p:nvPr/>
        </p:nvSpPr>
        <p:spPr>
          <a:xfrm>
            <a:off x="4643755" y="227774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GPIO</a:t>
            </a:r>
            <a:endParaRPr lang="en-US" altLang="zh-CN" sz="1600"/>
          </a:p>
        </p:txBody>
      </p:sp>
      <p:sp>
        <p:nvSpPr>
          <p:cNvPr id="68" name="矩形 67"/>
          <p:cNvSpPr/>
          <p:nvPr/>
        </p:nvSpPr>
        <p:spPr>
          <a:xfrm>
            <a:off x="3025140" y="478599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>
                <a:sym typeface="+mn-ea"/>
              </a:rPr>
              <a:t>HALL</a:t>
            </a:r>
            <a:endParaRPr lang="en-US" altLang="zh-CN" sz="1600"/>
          </a:p>
        </p:txBody>
      </p:sp>
      <p:sp>
        <p:nvSpPr>
          <p:cNvPr id="69" name="矩形 68"/>
          <p:cNvSpPr/>
          <p:nvPr/>
        </p:nvSpPr>
        <p:spPr>
          <a:xfrm>
            <a:off x="4196715" y="478599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Uart</a:t>
            </a:r>
            <a:endParaRPr lang="en-US" altLang="zh-CN" sz="1600"/>
          </a:p>
        </p:txBody>
      </p:sp>
      <p:sp>
        <p:nvSpPr>
          <p:cNvPr id="70" name="矩形 69"/>
          <p:cNvSpPr/>
          <p:nvPr/>
        </p:nvSpPr>
        <p:spPr>
          <a:xfrm>
            <a:off x="5339080" y="478599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>
                <a:sym typeface="+mn-ea"/>
              </a:rPr>
              <a:t>Key</a:t>
            </a:r>
            <a:endParaRPr lang="en-US" altLang="zh-CN" sz="1600">
              <a:sym typeface="+mn-ea"/>
            </a:endParaRPr>
          </a:p>
        </p:txBody>
      </p:sp>
      <p:sp>
        <p:nvSpPr>
          <p:cNvPr id="71" name="左箭头 70"/>
          <p:cNvSpPr/>
          <p:nvPr/>
        </p:nvSpPr>
        <p:spPr>
          <a:xfrm>
            <a:off x="6414770" y="3039110"/>
            <a:ext cx="1445260" cy="323850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左箭头 71"/>
          <p:cNvSpPr/>
          <p:nvPr/>
        </p:nvSpPr>
        <p:spPr>
          <a:xfrm>
            <a:off x="7284085" y="4857115"/>
            <a:ext cx="1445260" cy="323850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7860030" y="2669540"/>
            <a:ext cx="134302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最小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8729345" y="4570730"/>
            <a:ext cx="134302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功能模块</a:t>
            </a:r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2016760" y="4794885"/>
            <a:ext cx="846455" cy="4527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sz="1600"/>
              <a:t>Boost</a:t>
            </a:r>
            <a:endParaRPr lang="en-US" sz="1600"/>
          </a:p>
        </p:txBody>
      </p:sp>
      <p:sp>
        <p:nvSpPr>
          <p:cNvPr id="76" name="矩形 75"/>
          <p:cNvSpPr/>
          <p:nvPr/>
        </p:nvSpPr>
        <p:spPr>
          <a:xfrm>
            <a:off x="6437630" y="479488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>
                <a:sym typeface="+mn-ea"/>
              </a:rPr>
              <a:t>LED Dispaly</a:t>
            </a:r>
            <a:endParaRPr lang="en-US" altLang="zh-CN" sz="1600">
              <a:sym typeface="+mn-ea"/>
            </a:endParaRPr>
          </a:p>
        </p:txBody>
      </p:sp>
      <p:sp>
        <p:nvSpPr>
          <p:cNvPr id="77" name="矩形 76"/>
          <p:cNvSpPr/>
          <p:nvPr>
            <p:custDataLst>
              <p:tags r:id="rId1"/>
            </p:custDataLst>
          </p:nvPr>
        </p:nvSpPr>
        <p:spPr>
          <a:xfrm>
            <a:off x="2016125" y="549084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VOL/R</a:t>
            </a:r>
            <a:endParaRPr lang="en-US" altLang="zh-CN" sz="1600"/>
          </a:p>
        </p:txBody>
      </p:sp>
      <p:sp>
        <p:nvSpPr>
          <p:cNvPr id="78" name="矩形 77"/>
          <p:cNvSpPr/>
          <p:nvPr>
            <p:custDataLst>
              <p:tags r:id="rId2"/>
            </p:custDataLst>
          </p:nvPr>
        </p:nvSpPr>
        <p:spPr>
          <a:xfrm>
            <a:off x="3025140" y="5496560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188 Display</a:t>
            </a:r>
            <a:endParaRPr lang="en-US" altLang="zh-CN" sz="1600"/>
          </a:p>
        </p:txBody>
      </p:sp>
      <p:sp>
        <p:nvSpPr>
          <p:cNvPr id="79" name="矩形 78"/>
          <p:cNvSpPr/>
          <p:nvPr>
            <p:custDataLst>
              <p:tags r:id="rId3"/>
            </p:custDataLst>
          </p:nvPr>
        </p:nvSpPr>
        <p:spPr>
          <a:xfrm>
            <a:off x="4196715" y="547814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Charger</a:t>
            </a:r>
            <a:endParaRPr lang="en-US" altLang="zh-CN" sz="1600"/>
          </a:p>
        </p:txBody>
      </p:sp>
      <p:sp>
        <p:nvSpPr>
          <p:cNvPr id="80" name="矩形 79"/>
          <p:cNvSpPr/>
          <p:nvPr>
            <p:custDataLst>
              <p:tags r:id="rId4"/>
            </p:custDataLst>
          </p:nvPr>
        </p:nvSpPr>
        <p:spPr>
          <a:xfrm>
            <a:off x="5339080" y="5496560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NTC</a:t>
            </a:r>
            <a:endParaRPr lang="en-US" altLang="zh-CN" sz="1600"/>
          </a:p>
        </p:txBody>
      </p:sp>
      <p:sp>
        <p:nvSpPr>
          <p:cNvPr id="81" name="矩形 80"/>
          <p:cNvSpPr/>
          <p:nvPr>
            <p:custDataLst>
              <p:tags r:id="rId5"/>
            </p:custDataLst>
          </p:nvPr>
        </p:nvSpPr>
        <p:spPr>
          <a:xfrm>
            <a:off x="6412230" y="5490845"/>
            <a:ext cx="846455" cy="466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600"/>
              <a:t>Bat Guage</a:t>
            </a:r>
            <a:endParaRPr lang="en-US" altLang="zh-CN" sz="1600"/>
          </a:p>
        </p:txBody>
      </p:sp>
      <p:sp>
        <p:nvSpPr>
          <p:cNvPr id="82" name="矩形 81"/>
          <p:cNvSpPr/>
          <p:nvPr>
            <p:custDataLst>
              <p:tags r:id="rId6"/>
            </p:custDataLst>
          </p:nvPr>
        </p:nvSpPr>
        <p:spPr>
          <a:xfrm>
            <a:off x="3871595" y="6132195"/>
            <a:ext cx="1415415" cy="5232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600"/>
              <a:t>其它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56" name="组合 55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0" name="任意多边形 59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61" name="直接连接符 60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62" name="矩形 61"/>
          <p:cNvSpPr/>
          <p:nvPr/>
        </p:nvSpPr>
        <p:spPr>
          <a:xfrm>
            <a:off x="1339215" y="351790"/>
            <a:ext cx="3850005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sz="2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设计方法</a:t>
            </a:r>
            <a:endParaRPr lang="zh-CN" altLang="en-US" sz="2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2272030" y="1685925"/>
            <a:ext cx="914400" cy="4953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开始</a:t>
            </a: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486275" y="1476375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需求</a:t>
            </a:r>
            <a:r>
              <a:rPr lang="zh-CN" altLang="en-US"/>
              <a:t>分析</a:t>
            </a:r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838950" y="1476375"/>
            <a:ext cx="914400" cy="9144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方案</a:t>
            </a:r>
            <a:r>
              <a:rPr lang="zh-CN" altLang="en-US"/>
              <a:t>选型</a:t>
            </a:r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9334500" y="1476375"/>
            <a:ext cx="914400" cy="914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细化</a:t>
            </a:r>
            <a:r>
              <a:rPr lang="zh-CN" altLang="en-US"/>
              <a:t>需求</a:t>
            </a:r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9324975" y="2752725"/>
            <a:ext cx="1000125" cy="9144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子功能实现</a:t>
            </a:r>
            <a:endParaRPr lang="zh-CN" altLang="en-US" sz="1400"/>
          </a:p>
        </p:txBody>
      </p:sp>
      <p:sp>
        <p:nvSpPr>
          <p:cNvPr id="76" name="椭圆 75"/>
          <p:cNvSpPr/>
          <p:nvPr/>
        </p:nvSpPr>
        <p:spPr>
          <a:xfrm>
            <a:off x="6905625" y="2752725"/>
            <a:ext cx="914400" cy="914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独立功能测试验证</a:t>
            </a:r>
            <a:endParaRPr lang="zh-CN" altLang="en-US" sz="1200"/>
          </a:p>
        </p:txBody>
      </p:sp>
      <p:sp>
        <p:nvSpPr>
          <p:cNvPr id="77" name="椭圆 76"/>
          <p:cNvSpPr/>
          <p:nvPr/>
        </p:nvSpPr>
        <p:spPr>
          <a:xfrm>
            <a:off x="4486275" y="2726690"/>
            <a:ext cx="914400" cy="914400"/>
          </a:xfrm>
          <a:prstGeom prst="ellipse">
            <a:avLst/>
          </a:prstGeom>
          <a:gradFill>
            <a:gsLst>
              <a:gs pos="0">
                <a:srgbClr val="7B32B2"/>
              </a:gs>
              <a:gs pos="100000">
                <a:srgbClr val="401A5D"/>
              </a:gs>
            </a:gsLst>
            <a:lin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/>
              <a:t>功能</a:t>
            </a:r>
            <a:r>
              <a:rPr lang="zh-CN" altLang="en-US"/>
              <a:t>规划</a:t>
            </a:r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2628900" y="4143375"/>
            <a:ext cx="914400" cy="914400"/>
          </a:xfrm>
          <a:prstGeom prst="ellipse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原理图</a:t>
            </a:r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4770120" y="4133850"/>
            <a:ext cx="914400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/>
              <a:t>BOM</a:t>
            </a:r>
            <a:r>
              <a:rPr lang="zh-CN" altLang="en-US" sz="1600"/>
              <a:t>表单</a:t>
            </a:r>
            <a:endParaRPr lang="zh-CN" altLang="en-US" sz="1600"/>
          </a:p>
        </p:txBody>
      </p:sp>
      <p:sp>
        <p:nvSpPr>
          <p:cNvPr id="80" name="椭圆 79"/>
          <p:cNvSpPr/>
          <p:nvPr/>
        </p:nvSpPr>
        <p:spPr>
          <a:xfrm>
            <a:off x="6910705" y="4133850"/>
            <a:ext cx="914400" cy="914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1400"/>
              <a:t>PCB layout</a:t>
            </a:r>
            <a:endParaRPr lang="en-US" sz="1400"/>
          </a:p>
        </p:txBody>
      </p:sp>
      <p:sp>
        <p:nvSpPr>
          <p:cNvPr id="81" name="椭圆 80"/>
          <p:cNvSpPr/>
          <p:nvPr/>
        </p:nvSpPr>
        <p:spPr>
          <a:xfrm>
            <a:off x="9335135" y="4314825"/>
            <a:ext cx="914400" cy="914400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PCB</a:t>
            </a:r>
            <a:r>
              <a:rPr lang="zh-CN" altLang="en-US"/>
              <a:t>板</a:t>
            </a:r>
            <a:r>
              <a:rPr lang="zh-CN" altLang="en-US"/>
              <a:t>打样</a:t>
            </a:r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8305800" y="5562600"/>
            <a:ext cx="914400" cy="914400"/>
          </a:xfrm>
          <a:prstGeom prst="ellipse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硬件</a:t>
            </a:r>
            <a:r>
              <a:rPr lang="zh-CN" altLang="en-US"/>
              <a:t>测试</a:t>
            </a:r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6610350" y="5562600"/>
            <a:ext cx="914400" cy="914400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程序</a:t>
            </a:r>
            <a:r>
              <a:rPr lang="zh-CN" altLang="en-US"/>
              <a:t>调试</a:t>
            </a:r>
            <a:endParaRPr lang="zh-CN" altLang="en-US"/>
          </a:p>
        </p:txBody>
      </p:sp>
      <p:sp>
        <p:nvSpPr>
          <p:cNvPr id="84" name="圆角矩形 83"/>
          <p:cNvSpPr/>
          <p:nvPr/>
        </p:nvSpPr>
        <p:spPr>
          <a:xfrm>
            <a:off x="2828925" y="5762625"/>
            <a:ext cx="914400" cy="5143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结束</a:t>
            </a:r>
            <a:endParaRPr lang="zh-CN" altLang="en-US"/>
          </a:p>
        </p:txBody>
      </p:sp>
      <p:cxnSp>
        <p:nvCxnSpPr>
          <p:cNvPr id="85" name="直接箭头连接符 84"/>
          <p:cNvCxnSpPr>
            <a:stCxn id="63" idx="3"/>
            <a:endCxn id="64" idx="2"/>
          </p:cNvCxnSpPr>
          <p:nvPr/>
        </p:nvCxnSpPr>
        <p:spPr>
          <a:xfrm>
            <a:off x="3186430" y="1933575"/>
            <a:ext cx="1299845" cy="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>
            <a:endCxn id="65" idx="2"/>
          </p:cNvCxnSpPr>
          <p:nvPr/>
        </p:nvCxnSpPr>
        <p:spPr>
          <a:xfrm flipV="1">
            <a:off x="5400675" y="1933575"/>
            <a:ext cx="1438275" cy="1333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>
            <a:stCxn id="65" idx="6"/>
            <a:endCxn id="74" idx="2"/>
          </p:cNvCxnSpPr>
          <p:nvPr/>
        </p:nvCxnSpPr>
        <p:spPr>
          <a:xfrm>
            <a:off x="7753350" y="1933575"/>
            <a:ext cx="1581150" cy="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曲线连接符 87"/>
          <p:cNvCxnSpPr/>
          <p:nvPr/>
        </p:nvCxnSpPr>
        <p:spPr>
          <a:xfrm>
            <a:off x="10240010" y="1946910"/>
            <a:ext cx="76200" cy="1276350"/>
          </a:xfrm>
          <a:prstGeom prst="curvedConnector3">
            <a:avLst>
              <a:gd name="adj1" fmla="val 1900000"/>
            </a:avLst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>
            <a:endCxn id="76" idx="6"/>
          </p:cNvCxnSpPr>
          <p:nvPr/>
        </p:nvCxnSpPr>
        <p:spPr>
          <a:xfrm flipH="1" flipV="1">
            <a:off x="7820025" y="3209925"/>
            <a:ext cx="1485900" cy="952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>
            <a:stCxn id="76" idx="2"/>
            <a:endCxn id="77" idx="6"/>
          </p:cNvCxnSpPr>
          <p:nvPr/>
        </p:nvCxnSpPr>
        <p:spPr>
          <a:xfrm flipH="1" flipV="1">
            <a:off x="5400675" y="3183890"/>
            <a:ext cx="1504950" cy="2603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曲线连接符 90"/>
          <p:cNvCxnSpPr/>
          <p:nvPr/>
        </p:nvCxnSpPr>
        <p:spPr>
          <a:xfrm rot="10800000" flipV="1">
            <a:off x="2628900" y="3183890"/>
            <a:ext cx="1857375" cy="1416685"/>
          </a:xfrm>
          <a:prstGeom prst="curvedConnector3">
            <a:avLst>
              <a:gd name="adj1" fmla="val 144102"/>
            </a:avLst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>
            <a:stCxn id="78" idx="6"/>
            <a:endCxn id="79" idx="2"/>
          </p:cNvCxnSpPr>
          <p:nvPr/>
        </p:nvCxnSpPr>
        <p:spPr>
          <a:xfrm flipV="1">
            <a:off x="3543300" y="4591050"/>
            <a:ext cx="1226820" cy="952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>
            <a:stCxn id="79" idx="6"/>
            <a:endCxn id="80" idx="2"/>
          </p:cNvCxnSpPr>
          <p:nvPr/>
        </p:nvCxnSpPr>
        <p:spPr>
          <a:xfrm>
            <a:off x="5684520" y="4591050"/>
            <a:ext cx="1226185" cy="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>
            <a:stCxn id="80" idx="6"/>
            <a:endCxn id="81" idx="2"/>
          </p:cNvCxnSpPr>
          <p:nvPr/>
        </p:nvCxnSpPr>
        <p:spPr>
          <a:xfrm>
            <a:off x="7825105" y="4591050"/>
            <a:ext cx="1510030" cy="18097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曲线连接符 94"/>
          <p:cNvCxnSpPr>
            <a:stCxn id="81" idx="6"/>
            <a:endCxn id="82" idx="6"/>
          </p:cNvCxnSpPr>
          <p:nvPr/>
        </p:nvCxnSpPr>
        <p:spPr>
          <a:xfrm flipH="1">
            <a:off x="9220200" y="4772025"/>
            <a:ext cx="1029335" cy="1247775"/>
          </a:xfrm>
          <a:prstGeom prst="curvedConnector3">
            <a:avLst>
              <a:gd name="adj1" fmla="val -23134"/>
            </a:avLst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箭头连接符 95"/>
          <p:cNvCxnSpPr>
            <a:stCxn id="82" idx="2"/>
            <a:endCxn id="83" idx="6"/>
          </p:cNvCxnSpPr>
          <p:nvPr/>
        </p:nvCxnSpPr>
        <p:spPr>
          <a:xfrm flipH="1">
            <a:off x="7524750" y="6019800"/>
            <a:ext cx="781050" cy="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>
            <a:stCxn id="100" idx="2"/>
            <a:endCxn id="84" idx="3"/>
          </p:cNvCxnSpPr>
          <p:nvPr/>
        </p:nvCxnSpPr>
        <p:spPr>
          <a:xfrm flipH="1" flipV="1">
            <a:off x="3743325" y="6019800"/>
            <a:ext cx="1026795" cy="698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双大括号 97"/>
          <p:cNvSpPr/>
          <p:nvPr/>
        </p:nvSpPr>
        <p:spPr>
          <a:xfrm>
            <a:off x="4189095" y="3629025"/>
            <a:ext cx="1372870" cy="4572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/>
              <a:t>软件</a:t>
            </a:r>
            <a:r>
              <a:rPr lang="zh-CN" altLang="en-US"/>
              <a:t>规划</a:t>
            </a:r>
            <a:endParaRPr lang="zh-CN" altLang="en-US"/>
          </a:p>
        </p:txBody>
      </p:sp>
      <p:sp>
        <p:nvSpPr>
          <p:cNvPr id="99" name="双大括号 98"/>
          <p:cNvSpPr/>
          <p:nvPr/>
        </p:nvSpPr>
        <p:spPr>
          <a:xfrm>
            <a:off x="8542655" y="3724275"/>
            <a:ext cx="2499995" cy="36195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/>
              <a:t>硬件板各个功能的实现</a:t>
            </a:r>
            <a:r>
              <a:rPr lang="zh-CN" altLang="en-US"/>
              <a:t>方案</a:t>
            </a:r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4770120" y="5569585"/>
            <a:ext cx="914400" cy="914400"/>
          </a:xfrm>
          <a:prstGeom prst="ellipse">
            <a:avLst/>
          </a:prstGeom>
          <a:gradFill>
            <a:gsLst>
              <a:gs pos="0">
                <a:srgbClr val="7B32B2"/>
              </a:gs>
              <a:gs pos="100000">
                <a:srgbClr val="401A5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测试</a:t>
            </a:r>
            <a:r>
              <a:rPr lang="zh-CN" altLang="en-US"/>
              <a:t>认证</a:t>
            </a:r>
            <a:endParaRPr lang="zh-CN" altLang="en-US"/>
          </a:p>
        </p:txBody>
      </p:sp>
      <p:cxnSp>
        <p:nvCxnSpPr>
          <p:cNvPr id="101" name="直接箭头连接符 100"/>
          <p:cNvCxnSpPr>
            <a:stCxn id="83" idx="2"/>
            <a:endCxn id="100" idx="6"/>
          </p:cNvCxnSpPr>
          <p:nvPr/>
        </p:nvCxnSpPr>
        <p:spPr>
          <a:xfrm flipH="1">
            <a:off x="5684520" y="6019800"/>
            <a:ext cx="925830" cy="698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本框 101"/>
          <p:cNvSpPr txBox="1"/>
          <p:nvPr/>
        </p:nvSpPr>
        <p:spPr>
          <a:xfrm>
            <a:off x="617220" y="11271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2.3.1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开发流程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如下图所示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 rot="1738458">
            <a:off x="391795" y="323215"/>
            <a:ext cx="519430" cy="519430"/>
            <a:chOff x="775780" y="771550"/>
            <a:chExt cx="1852004" cy="1852004"/>
          </a:xfrm>
        </p:grpSpPr>
        <p:sp>
          <p:nvSpPr>
            <p:cNvPr id="4" name="椭圆 3"/>
            <p:cNvSpPr/>
            <p:nvPr/>
          </p:nvSpPr>
          <p:spPr>
            <a:xfrm>
              <a:off x="775780" y="771550"/>
              <a:ext cx="1852004" cy="185200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/>
                <a:ea typeface="幼圆" panose="02010509060101010101" charset="-122"/>
                <a:cs typeface="+mn-cs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007828" y="1003597"/>
              <a:ext cx="1387908" cy="1387908"/>
            </a:xfrm>
            <a:prstGeom prst="ellipse">
              <a:avLst/>
            </a:prstGeom>
            <a:gradFill flip="none" rotWithShape="1">
              <a:gsLst>
                <a:gs pos="27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1"/>
              <a:tileRect/>
            </a:gradFill>
            <a:ln w="19050" cap="flat" cmpd="sng" algn="ctr"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3000000" scaled="0"/>
              </a:gradFill>
              <a:prstDash val="solid"/>
            </a:ln>
            <a:effectLst>
              <a:outerShdw blurRad="177800" dist="152400" dir="882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/>
                <a:ea typeface="幼圆" panose="02010509060101010101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rot="1738458">
            <a:off x="546735" y="492125"/>
            <a:ext cx="209550" cy="182245"/>
            <a:chOff x="6434683" y="510993"/>
            <a:chExt cx="987549" cy="857250"/>
          </a:xfrm>
        </p:grpSpPr>
        <p:sp>
          <p:nvSpPr>
            <p:cNvPr id="7" name="任意多边形 6"/>
            <p:cNvSpPr/>
            <p:nvPr/>
          </p:nvSpPr>
          <p:spPr>
            <a:xfrm>
              <a:off x="6978347" y="510993"/>
              <a:ext cx="438150" cy="857250"/>
            </a:xfrm>
            <a:custGeom>
              <a:avLst/>
              <a:gdLst>
                <a:gd name="connsiteX0" fmla="*/ 0 w 438150"/>
                <a:gd name="connsiteY0" fmla="*/ 0 h 857250"/>
                <a:gd name="connsiteX1" fmla="*/ 438150 w 438150"/>
                <a:gd name="connsiteY1" fmla="*/ 438150 h 857250"/>
                <a:gd name="connsiteX2" fmla="*/ 19050 w 438150"/>
                <a:gd name="connsiteY2" fmla="*/ 857250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857250">
                  <a:moveTo>
                    <a:pt x="0" y="0"/>
                  </a:moveTo>
                  <a:lnTo>
                    <a:pt x="438150" y="438150"/>
                  </a:lnTo>
                  <a:lnTo>
                    <a:pt x="19050" y="857250"/>
                  </a:lnTo>
                </a:path>
              </a:pathLst>
            </a:custGeom>
            <a:noFill/>
            <a:ln w="285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/>
                <a:ea typeface="幼圆" panose="02010509060101010101" charset="-122"/>
                <a:cs typeface="+mn-cs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434683" y="954806"/>
              <a:ext cx="987549" cy="0"/>
            </a:xfrm>
            <a:prstGeom prst="line">
              <a:avLst/>
            </a:prstGeom>
            <a:noFill/>
            <a:ln w="285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  <a:effectLst/>
          </p:spPr>
        </p:cxnSp>
      </p:grpSp>
      <p:sp>
        <p:nvSpPr>
          <p:cNvPr id="10" name="矩形 9"/>
          <p:cNvSpPr/>
          <p:nvPr/>
        </p:nvSpPr>
        <p:spPr>
          <a:xfrm>
            <a:off x="617220" y="1131570"/>
            <a:ext cx="9426575" cy="230695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SY883x + 188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数码管方案的蓝牙耳机充电仓项目开发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确定项目需求。</a:t>
            </a:r>
            <a:endParaRPr 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20140" y="387350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616903" y="1789430"/>
          <a:ext cx="10734675" cy="324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900"/>
                <a:gridCol w="6296025"/>
                <a:gridCol w="3333750"/>
              </a:tblGrid>
              <a:tr h="271780"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项目需求表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名称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说明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结论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目的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开发出</a:t>
                      </a:r>
                      <a:r>
                        <a:rPr lang="zh-CN" altLang="en-US" sz="1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</a:rPr>
                        <a:t>满足客户需求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的无线蓝牙耳机</a:t>
                      </a: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充电仓系统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。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输入与输出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输入：USB充电、功能定制化；输出：给</a:t>
                      </a: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Bat</a:t>
                      </a: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充电；</a:t>
                      </a: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VOX</a:t>
                      </a: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给蓝牙耳机电池充电、双向通信等。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86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功能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1、关盖Vox输出5V给耳机充电；开盖Vox输出电池电压；</a:t>
                      </a:r>
                      <a:r>
                        <a:rPr lang="en-US" altLang="zh-CN" sz="140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（开关盖是否需要Vox发送特定波形）</a:t>
                      </a:r>
                      <a:endParaRPr lang="en-US" altLang="zh-CN" sz="140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2、</a:t>
                      </a:r>
                      <a:r>
                        <a:rPr lang="zh-CN" altLang="en-US"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无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Hall</a:t>
                      </a:r>
                      <a:r>
                        <a:rPr lang="zh-CN" altLang="en-US"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，耳机入盒自动识别充电；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3、LED</a:t>
                      </a: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数码</a:t>
                      </a: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显示；①按产品需求实现灯光UI功能；②188数码管显示</a:t>
                      </a: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；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4、低功耗；进入、唤醒StandbyMode的条件</a:t>
                      </a: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相应的功耗；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5、Charger和Boost；①仓电池电量计；②VOX给耳机充电；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6、Key和Hall；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7、保护和恢复；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8、其它功能。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制定出</a:t>
                      </a:r>
                      <a:r>
                        <a:rPr lang="zh-CN" altLang="en-US" sz="1400">
                          <a:sym typeface="+mn-ea"/>
                        </a:rPr>
                        <a:t>标准功能软件组件。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性能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功耗、软件大小、功能实现成本等；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成本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硬件成本低；软、硬件开发周期短；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功耗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尽量低；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65705" y="5974080"/>
          <a:ext cx="97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showAsIcon="1" r:id="rId2" imgW="971550" imgH="666750" progId="Excel.Sheet.12">
                  <p:embed/>
                </p:oleObj>
              </mc:Choice>
              <mc:Fallback>
                <p:oleObj name="" showAsIcon="1" r:id="rId2" imgW="971550" imgH="666750" progId="Excel.Sheet.12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65705" y="5974080"/>
                        <a:ext cx="9715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/>
        </p:nvSpPr>
        <p:spPr>
          <a:xfrm>
            <a:off x="1120140" y="387350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9085" y="1181100"/>
            <a:ext cx="10941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2、源码目录架构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2460" y="1254125"/>
            <a:ext cx="6953250" cy="229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93775" y="3613150"/>
            <a:ext cx="10039350" cy="2673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/>
              <a:t>工程文件应包含以下全部或部分文件夹：</a:t>
            </a:r>
            <a:endParaRPr lang="zh-CN" altLang="en-US"/>
          </a:p>
          <a:p>
            <a:r>
              <a:rPr lang="zh-CN" altLang="en-US"/>
              <a:t>UsrSrc：用户源文件，用来存放.c文件和其它源文件。main.c应放在这里；</a:t>
            </a:r>
            <a:endParaRPr lang="zh-CN" altLang="en-US"/>
          </a:p>
          <a:p>
            <a:r>
              <a:rPr lang="zh-CN" altLang="en-US"/>
              <a:t>UsrInc：用户头文件，用来存放.h文件；</a:t>
            </a:r>
            <a:endParaRPr lang="zh-CN" altLang="en-US"/>
          </a:p>
          <a:p>
            <a:r>
              <a:rPr lang="zh-CN" altLang="en-US"/>
              <a:t>UsrDoc：用户说明文档，用来存放用户在开发过程中书协的文档，包括软件开发说明、指令说明、版本更改说明等；</a:t>
            </a:r>
            <a:endParaRPr lang="zh-CN" altLang="en-US"/>
          </a:p>
          <a:p>
            <a:r>
              <a:rPr lang="zh-CN" altLang="en-US"/>
              <a:t>Src：引用库的源文件；</a:t>
            </a:r>
            <a:endParaRPr lang="zh-CN" altLang="en-US"/>
          </a:p>
          <a:p>
            <a:r>
              <a:rPr lang="zh-CN" altLang="en-US"/>
              <a:t>Inc：应用库的头文件；</a:t>
            </a:r>
            <a:endParaRPr lang="zh-CN" altLang="en-US"/>
          </a:p>
          <a:p>
            <a:r>
              <a:rPr lang="zh-CN" altLang="en-US"/>
              <a:t>Lib：应用的库文件。</a:t>
            </a:r>
            <a:endParaRPr lang="zh-CN" altLang="en-US"/>
          </a:p>
          <a:p>
            <a:r>
              <a:rPr lang="zh-CN" altLang="en-US"/>
              <a:t>Out：编译生成的烧写程序（烧录到芯片中的firmware）。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 rot="1738458">
            <a:off x="392006" y="322987"/>
            <a:ext cx="519584" cy="519584"/>
            <a:chOff x="4482708" y="3301238"/>
            <a:chExt cx="661162" cy="661162"/>
          </a:xfrm>
        </p:grpSpPr>
        <p:grpSp>
          <p:nvGrpSpPr>
            <p:cNvPr id="3" name="组合 2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5" name="任意多边形 4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1" name="矩形 10"/>
          <p:cNvSpPr/>
          <p:nvPr/>
        </p:nvSpPr>
        <p:spPr>
          <a:xfrm>
            <a:off x="1339215" y="351790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8800" y="1190625"/>
            <a:ext cx="10941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、软件功能模块表</a:t>
            </a:r>
            <a:r>
              <a:rPr lang="zh-CN" altLang="en-US"/>
              <a:t>：</a:t>
            </a:r>
            <a:endParaRPr lang="zh-CN" altLang="en-US"/>
          </a:p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33" name="组合 32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37" name="任意多边形 36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graphicFrame>
        <p:nvGraphicFramePr>
          <p:cNvPr id="39" name="表格 38"/>
          <p:cNvGraphicFramePr/>
          <p:nvPr>
            <p:custDataLst>
              <p:tags r:id="rId1"/>
            </p:custDataLst>
          </p:nvPr>
        </p:nvGraphicFramePr>
        <p:xfrm>
          <a:off x="617220" y="1614678"/>
          <a:ext cx="10972800" cy="4718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400"/>
                <a:gridCol w="4035425"/>
                <a:gridCol w="5133975"/>
              </a:tblGrid>
              <a:tr h="215265"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软件开发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功能模块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功能文件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说明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2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Key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ey.c、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ey.h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按键功能模块实现逻辑，按功能实现软件调用接口；获取不同按键类型（短按（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65ms-1s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）、长按（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2s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或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3s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）、超长按（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8s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））。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userapp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userapp.c、userapp.h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、系统调用；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、灯效实现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adc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adc.c、adc.h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adc功能模块实现，按功能实现软件调用接口。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Timer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sys_tim.c、sys_tim.h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Timer0-Timer1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的初始化配置、中断处理函数、定时标志位置位等接口。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hall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hall.c、hall.h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获取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Hall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开关状态。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26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led.c、led.h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显示功能，通过接口设置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显示方式。包括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188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数码管、呼吸灯、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显示。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watchdog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watchdog.c、watchdog.h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看门狗功能，只设置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65ms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和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1s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需要喂狗一次。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uart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uart.c、uart.h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主要用于打印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log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system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system.c、system.h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芯片功能配置功能，各个功能模块的初始化设置。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26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charger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charger_module.c、charger_module.h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充电功能配置，开关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Charger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、保护获取及处理等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功能接口。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discharge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discharge_module.c、discharge_module.h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Boost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功能处理；包括：开关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Boost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Boost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相关保护获取及处理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1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vox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vox_module.c、</a:t>
                      </a: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vox_module.h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VOL/R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相关功能配置和处理；包括：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vox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功能模式配置、自动识别耳机是否接入；开关盖</a:t>
                      </a: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Vox</a:t>
                      </a: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功能设置。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bat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bat.c、bat.h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电池电量功能模块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sleep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sleep.c、sleep.h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系统休眠模块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26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etc.</a:t>
                      </a: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endParaRPr 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其它功能配置模块。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5" name="组合 14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23" name="任意多边形 22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25" name="矩形 24"/>
          <p:cNvSpPr/>
          <p:nvPr/>
        </p:nvSpPr>
        <p:spPr>
          <a:xfrm>
            <a:off x="1339850" y="361315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9085" y="1181100"/>
            <a:ext cx="109416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/>
              <a:t>3.1</a:t>
            </a:r>
            <a:r>
              <a:rPr lang="zh-CN" altLang="en-US"/>
              <a:t>、</a:t>
            </a:r>
            <a:r>
              <a:rPr lang="en-US" altLang="zh-CN" b="1"/>
              <a:t>VOX</a:t>
            </a:r>
            <a:r>
              <a:rPr lang="zh-CN" altLang="en-US" b="1"/>
              <a:t>功能</a:t>
            </a:r>
            <a:r>
              <a:rPr lang="zh-CN" altLang="en-US"/>
              <a:t>：</a:t>
            </a:r>
            <a:endParaRPr lang="zh-CN" altLang="en-US"/>
          </a:p>
          <a:p>
            <a:pPr indent="457200"/>
            <a:r>
              <a:rPr lang="en-US" altLang="zh-CN"/>
              <a:t>1</a:t>
            </a:r>
            <a:r>
              <a:rPr lang="zh-CN" altLang="en-US"/>
              <a:t>、初始化配置：输出电流和自动识别电流大小配置。</a:t>
            </a:r>
            <a:endParaRPr lang="zh-CN" altLang="en-US"/>
          </a:p>
          <a:p>
            <a:pPr indent="457200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87400" y="3752850"/>
            <a:ext cx="9607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en-US" altLang="zh-CN"/>
              <a:t>Vox</a:t>
            </a:r>
            <a:r>
              <a:rPr lang="zh-CN" altLang="en-US"/>
              <a:t>功能模式配置；</a:t>
            </a:r>
            <a:r>
              <a:rPr lang="en-US" altLang="zh-CN">
                <a:sym typeface="+mn-ea"/>
              </a:rPr>
              <a:t>Vox</a:t>
            </a:r>
            <a:r>
              <a:rPr lang="zh-CN" altLang="en-US">
                <a:sym typeface="+mn-ea"/>
              </a:rPr>
              <a:t>模式配置，初始化配置为自动识别模式；后续根据功能应用配置为</a:t>
            </a:r>
            <a:r>
              <a:rPr lang="en-US" altLang="zh-CN">
                <a:sym typeface="+mn-ea"/>
              </a:rPr>
              <a:t>Vout 5V</a:t>
            </a:r>
            <a:r>
              <a:rPr lang="zh-CN" altLang="en-US">
                <a:sym typeface="+mn-ea"/>
              </a:rPr>
              <a:t>输出、自动识别、</a:t>
            </a:r>
            <a:r>
              <a:rPr lang="en-US" altLang="zh-CN">
                <a:sym typeface="+mn-ea"/>
              </a:rPr>
              <a:t>HIZ</a:t>
            </a:r>
            <a:r>
              <a:rPr lang="zh-CN" altLang="en-US">
                <a:sym typeface="+mn-ea"/>
              </a:rPr>
              <a:t>三种模式。</a:t>
            </a:r>
            <a:endParaRPr lang="zh-CN" altLang="en-US">
              <a:sym typeface="+mn-ea"/>
            </a:endParaRPr>
          </a:p>
          <a:p>
            <a:pPr indent="457200"/>
            <a:endParaRPr lang="zh-CN" altLang="en-US">
              <a:sym typeface="+mn-ea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8585" y="2242820"/>
            <a:ext cx="4354195" cy="1510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>
                <p:custDataLst>
                  <p:tags r:id="rId1"/>
                </p:custDataLst>
              </p:nvPr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5" name="椭圆 4"/>
              <p:cNvSpPr/>
              <p:nvPr>
                <p:custDataLst>
                  <p:tags r:id="rId2"/>
                </p:custDataLst>
              </p:nvPr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34" name="任意多边形 33"/>
              <p:cNvSpPr/>
              <p:nvPr>
                <p:custDataLst>
                  <p:tags r:id="rId3"/>
                </p:custDataLst>
              </p:nvPr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35" name="直接连接符 34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36" name="矩形 35"/>
          <p:cNvSpPr/>
          <p:nvPr>
            <p:custDataLst>
              <p:tags r:id="rId5"/>
            </p:custDataLst>
          </p:nvPr>
        </p:nvSpPr>
        <p:spPr>
          <a:xfrm>
            <a:off x="1339850" y="361315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11480" y="12477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功能接口说明：</a:t>
            </a:r>
            <a:endParaRPr lang="zh-CN" altLang="en-US"/>
          </a:p>
        </p:txBody>
      </p:sp>
      <p:graphicFrame>
        <p:nvGraphicFramePr>
          <p:cNvPr id="38" name="表格 37"/>
          <p:cNvGraphicFramePr/>
          <p:nvPr>
            <p:custDataLst>
              <p:tags r:id="rId6"/>
            </p:custDataLst>
          </p:nvPr>
        </p:nvGraphicFramePr>
        <p:xfrm>
          <a:off x="388620" y="1694180"/>
          <a:ext cx="11078210" cy="444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9105"/>
                <a:gridCol w="5539105"/>
              </a:tblGrid>
              <a:tr h="6242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功能接口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说明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242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void Vox_Det_Machine(void)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关盖给耳机充电</a:t>
                      </a:r>
                      <a:r>
                        <a:rPr lang="en-US" altLang="zh-CN"/>
                        <a:t>Vox</a:t>
                      </a:r>
                      <a:r>
                        <a:rPr lang="zh-CN" altLang="en-US"/>
                        <a:t>功能逻辑实现函数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242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void Vor_Det_Machine(void)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void Vol_Det_Machine(void)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/>
                        <a:t>无</a:t>
                      </a:r>
                      <a:r>
                        <a:rPr lang="en-US" altLang="zh-CN"/>
                        <a:t>HALL</a:t>
                      </a:r>
                      <a:r>
                        <a:rPr lang="zh-CN" altLang="en-US"/>
                        <a:t>功能，耳机入盒自动识别充电功能函数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118872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  <a:tr h="68389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  <a:tr h="68389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1" name="椭圆 10"/>
              <p:cNvSpPr/>
              <p:nvPr>
                <p:custDataLst>
                  <p:tags r:id="rId1"/>
                </p:custDataLst>
              </p:nvPr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>
                <p:custDataLst>
                  <p:tags r:id="rId2"/>
                </p:custDataLst>
              </p:nvPr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14" name="任意多边形 13"/>
              <p:cNvSpPr/>
              <p:nvPr>
                <p:custDataLst>
                  <p:tags r:id="rId3"/>
                </p:custDataLst>
              </p:nvPr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15" name="直接连接符 14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1339850" y="361315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085" y="1319530"/>
            <a:ext cx="11054715" cy="977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en-US" altLang="zh-CN"/>
              <a:t>3</a:t>
            </a:r>
            <a:r>
              <a:rPr lang="zh-CN" altLang="en-US"/>
              <a:t>、耳机识别</a:t>
            </a:r>
            <a:endParaRPr lang="zh-CN" altLang="en-US"/>
          </a:p>
          <a:p>
            <a:pPr indent="457200"/>
            <a:r>
              <a:rPr lang="zh-CN" altLang="en-US">
                <a:sym typeface="+mn-ea"/>
              </a:rPr>
              <a:t>通过</a:t>
            </a:r>
            <a:r>
              <a:rPr lang="en-US" altLang="zh-CN">
                <a:sym typeface="+mn-ea"/>
              </a:rPr>
              <a:t>CHIP_STA1</a:t>
            </a:r>
            <a:r>
              <a:rPr lang="zh-CN" altLang="en-US">
                <a:sym typeface="+mn-ea"/>
              </a:rPr>
              <a:t>的</a:t>
            </a:r>
            <a:r>
              <a:rPr lang="en-US" altLang="zh-CN">
                <a:sym typeface="+mn-ea"/>
              </a:rPr>
              <a:t>Loadon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IOFF</a:t>
            </a:r>
            <a:r>
              <a:rPr lang="zh-CN" altLang="en-US">
                <a:sym typeface="+mn-ea"/>
              </a:rPr>
              <a:t>位判断耳机是否存在，</a:t>
            </a:r>
            <a:r>
              <a:rPr lang="en-US" altLang="zh-CN">
                <a:sym typeface="+mn-ea"/>
              </a:rPr>
              <a:t>Loadon</a:t>
            </a:r>
            <a:r>
              <a:rPr lang="zh-CN" altLang="en-US">
                <a:sym typeface="+mn-ea"/>
              </a:rPr>
              <a:t>存在，表示有耳机插入，则开启</a:t>
            </a:r>
            <a:r>
              <a:rPr lang="en-US" altLang="zh-CN">
                <a:sym typeface="+mn-ea"/>
              </a:rPr>
              <a:t>VOUT</a:t>
            </a:r>
            <a:r>
              <a:rPr lang="zh-CN" altLang="en-US">
                <a:sym typeface="+mn-ea"/>
              </a:rPr>
              <a:t>模式；在</a:t>
            </a:r>
            <a:r>
              <a:rPr lang="en-US" altLang="zh-CN">
                <a:sym typeface="+mn-ea"/>
              </a:rPr>
              <a:t>VOUT</a:t>
            </a:r>
            <a:r>
              <a:rPr lang="zh-CN" altLang="en-US">
                <a:sym typeface="+mn-ea"/>
              </a:rPr>
              <a:t>模式下，</a:t>
            </a:r>
            <a:r>
              <a:rPr lang="en-US" altLang="zh-CN">
                <a:sym typeface="+mn-ea"/>
              </a:rPr>
              <a:t>IOFF</a:t>
            </a:r>
            <a:r>
              <a:rPr lang="zh-CN" altLang="en-US">
                <a:sym typeface="+mn-ea"/>
              </a:rPr>
              <a:t>存在，则表示耳机拔出、耳机电池充满、耳机电池锂保三种情况，重载转轻载持续</a:t>
            </a:r>
            <a:r>
              <a:rPr lang="en-US" altLang="zh-CN">
                <a:sym typeface="+mn-ea"/>
              </a:rPr>
              <a:t>4s</a:t>
            </a:r>
            <a:r>
              <a:rPr lang="zh-CN" altLang="en-US">
                <a:sym typeface="+mn-ea"/>
              </a:rPr>
              <a:t>后进入自动识别模式。流程图如下：</a:t>
            </a:r>
            <a:endParaRPr lang="zh-CN" altLang="en-US"/>
          </a:p>
          <a:p>
            <a:pPr indent="457200"/>
            <a:endParaRPr lang="zh-CN" altLang="en-US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60925" y="3505200"/>
          <a:ext cx="97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showAsIcon="1" r:id="rId6" imgW="971550" imgH="666750" progId="Visio.Drawing.15">
                  <p:embed/>
                </p:oleObj>
              </mc:Choice>
              <mc:Fallback>
                <p:oleObj name="" showAsIcon="1" r:id="rId6" imgW="971550" imgH="666750" progId="Visio.Drawing.15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60925" y="3505200"/>
                        <a:ext cx="9715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51" name="矩形 50"/>
          <p:cNvSpPr/>
          <p:nvPr/>
        </p:nvSpPr>
        <p:spPr>
          <a:xfrm>
            <a:off x="1339850" y="361315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99085" y="1181100"/>
            <a:ext cx="1094168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/>
              <a:t>3.2</a:t>
            </a:r>
            <a:r>
              <a:rPr lang="zh-CN" altLang="en-US"/>
              <a:t>、</a:t>
            </a:r>
            <a:r>
              <a:rPr lang="en-US" altLang="zh-CN" b="1"/>
              <a:t>Charger</a:t>
            </a:r>
            <a:r>
              <a:rPr lang="zh-CN" altLang="en-US"/>
              <a:t>：</a:t>
            </a:r>
            <a:endParaRPr lang="zh-CN" altLang="en-US"/>
          </a:p>
          <a:p>
            <a:pPr indent="457200"/>
            <a:r>
              <a:rPr lang="en-US" altLang="zh-CN"/>
              <a:t>Charger</a:t>
            </a:r>
            <a:r>
              <a:rPr lang="zh-CN" altLang="en-US"/>
              <a:t>模块，软件功能需求：</a:t>
            </a:r>
            <a:endParaRPr lang="zh-CN" altLang="en-US"/>
          </a:p>
          <a:p>
            <a:pPr indent="457200"/>
            <a:r>
              <a:rPr lang="zh-CN" altLang="en-US"/>
              <a:t>①、初始化设置；充电电流、充电时间、</a:t>
            </a:r>
            <a:r>
              <a:rPr lang="en-US" altLang="zh-CN"/>
              <a:t>CV</a:t>
            </a:r>
            <a:r>
              <a:rPr lang="zh-CN" altLang="en-US"/>
              <a:t>电压设置；</a:t>
            </a:r>
            <a:endParaRPr lang="zh-CN" altLang="en-US"/>
          </a:p>
          <a:p>
            <a:pPr indent="457200"/>
            <a:r>
              <a:rPr lang="zh-CN" altLang="en-US"/>
              <a:t>②、</a:t>
            </a:r>
            <a:r>
              <a:rPr lang="en-US" altLang="zh-CN"/>
              <a:t>Charger NTC</a:t>
            </a:r>
            <a:r>
              <a:rPr lang="zh-CN" altLang="en-US"/>
              <a:t>保护配置</a:t>
            </a:r>
            <a:r>
              <a:rPr lang="zh-CN" altLang="en-US"/>
              <a:t>接口；</a:t>
            </a:r>
            <a:endParaRPr lang="zh-CN" altLang="en-US"/>
          </a:p>
          <a:p>
            <a:pPr indent="457200"/>
            <a:r>
              <a:rPr lang="zh-CN" altLang="en-US"/>
              <a:t>③、</a:t>
            </a:r>
            <a:r>
              <a:rPr lang="en-US" altLang="zh-CN"/>
              <a:t>Charger Enable</a:t>
            </a:r>
            <a:r>
              <a:rPr lang="zh-CN" altLang="en-US"/>
              <a:t>、</a:t>
            </a:r>
            <a:r>
              <a:rPr lang="en-US" altLang="zh-CN"/>
              <a:t>Disable</a:t>
            </a:r>
            <a:r>
              <a:rPr lang="zh-CN" altLang="en-US"/>
              <a:t>；</a:t>
            </a:r>
            <a:r>
              <a:rPr lang="en-US" altLang="zh-CN"/>
              <a:t>Charger Done Detect</a:t>
            </a:r>
            <a:r>
              <a:rPr lang="zh-CN" altLang="en-US"/>
              <a:t>；</a:t>
            </a:r>
            <a:endParaRPr lang="en-US" altLang="zh-CN"/>
          </a:p>
          <a:p>
            <a:pPr indent="457200"/>
            <a:r>
              <a:rPr lang="zh-CN" altLang="en-US"/>
              <a:t>④、</a:t>
            </a:r>
            <a:r>
              <a:rPr lang="en-US" altLang="zh-CN"/>
              <a:t>Charger</a:t>
            </a:r>
            <a:r>
              <a:rPr lang="zh-CN" altLang="en-US"/>
              <a:t>相关保护处理；</a:t>
            </a:r>
            <a:endParaRPr lang="zh-CN" altLang="en-US"/>
          </a:p>
          <a:p>
            <a:endParaRPr lang="zh-CN" altLang="en-US"/>
          </a:p>
          <a:p>
            <a:pPr indent="457200"/>
            <a:r>
              <a:rPr lang="en-US" altLang="zh-CN"/>
              <a:t>Charger</a:t>
            </a:r>
            <a:r>
              <a:rPr lang="zh-CN" altLang="en-US"/>
              <a:t>模块中，除</a:t>
            </a:r>
            <a:r>
              <a:rPr lang="en-US" altLang="zh-CN"/>
              <a:t>NTC</a:t>
            </a:r>
            <a:r>
              <a:rPr lang="zh-CN" altLang="en-US"/>
              <a:t>保护需要软件实现，其它保护均有硬件实现和恢复，软件只处理充电超时相关逻辑，充电超时后，软件关闭充电使能，等待</a:t>
            </a:r>
            <a:r>
              <a:rPr lang="en-US" altLang="zh-CN"/>
              <a:t>VIN</a:t>
            </a:r>
            <a:r>
              <a:rPr lang="zh-CN" altLang="en-US"/>
              <a:t>重新拔插后开启</a:t>
            </a:r>
            <a:r>
              <a:rPr lang="en-US" altLang="zh-CN"/>
              <a:t>CHG</a:t>
            </a:r>
            <a:r>
              <a:rPr lang="zh-CN" altLang="en-US"/>
              <a:t>流程。</a:t>
            </a:r>
            <a:endParaRPr lang="zh-CN" altLang="en-US"/>
          </a:p>
          <a:p>
            <a:pPr indent="457200"/>
            <a:endParaRPr lang="zh-CN" altLang="en-US"/>
          </a:p>
        </p:txBody>
      </p:sp>
      <p:graphicFrame>
        <p:nvGraphicFramePr>
          <p:cNvPr id="53" name="表格 52"/>
          <p:cNvGraphicFramePr/>
          <p:nvPr>
            <p:custDataLst>
              <p:tags r:id="rId1"/>
            </p:custDataLst>
          </p:nvPr>
        </p:nvGraphicFramePr>
        <p:xfrm>
          <a:off x="388620" y="4434840"/>
          <a:ext cx="11078210" cy="444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9105"/>
                <a:gridCol w="5539105"/>
              </a:tblGrid>
              <a:tr h="6242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功能接口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说明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242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void Charger_Handler(void)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Charger</a:t>
                      </a:r>
                      <a:r>
                        <a:rPr lang="zh-CN" altLang="en-US"/>
                        <a:t>功能处理</a:t>
                      </a:r>
                      <a:r>
                        <a:rPr lang="zh-CN" altLang="en-US"/>
                        <a:t>函数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2420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51" name="矩形 50"/>
          <p:cNvSpPr/>
          <p:nvPr/>
        </p:nvSpPr>
        <p:spPr>
          <a:xfrm>
            <a:off x="1339850" y="361315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99085" y="1181100"/>
            <a:ext cx="1094168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/>
              <a:t>3.3</a:t>
            </a:r>
            <a:r>
              <a:rPr lang="zh-CN" altLang="en-US"/>
              <a:t>、</a:t>
            </a:r>
            <a:r>
              <a:rPr lang="en-US" b="1"/>
              <a:t>Discharge</a:t>
            </a:r>
            <a:r>
              <a:rPr lang="zh-CN" altLang="en-US"/>
              <a:t>：</a:t>
            </a:r>
            <a:endParaRPr lang="zh-CN" altLang="en-US"/>
          </a:p>
          <a:p>
            <a:pPr indent="457200"/>
            <a:r>
              <a:rPr lang="en-US" altLang="zh-CN">
                <a:sym typeface="+mn-ea"/>
              </a:rPr>
              <a:t>Discharge</a:t>
            </a:r>
            <a:r>
              <a:rPr lang="zh-CN" altLang="en-US">
                <a:sym typeface="+mn-ea"/>
              </a:rPr>
              <a:t>模块，软件功能需求：</a:t>
            </a:r>
            <a:endParaRPr lang="zh-CN" altLang="en-US"/>
          </a:p>
          <a:p>
            <a:pPr indent="457200"/>
            <a:r>
              <a:rPr lang="zh-CN" altLang="en-US"/>
              <a:t>①、初始化，</a:t>
            </a:r>
            <a:r>
              <a:rPr lang="zh-CN"/>
              <a:t>按</a:t>
            </a:r>
            <a:r>
              <a:rPr lang="en-US" altLang="zh-CN"/>
              <a:t>default</a:t>
            </a:r>
            <a:r>
              <a:rPr lang="zh-CN" altLang="en-US"/>
              <a:t>配置；</a:t>
            </a:r>
            <a:endParaRPr lang="zh-CN" altLang="en-US"/>
          </a:p>
          <a:p>
            <a:pPr indent="457200"/>
            <a:r>
              <a:rPr lang="zh-CN" altLang="en-US"/>
              <a:t>②、</a:t>
            </a:r>
            <a:r>
              <a:rPr lang="en-US" altLang="zh-CN"/>
              <a:t>Boost Enable</a:t>
            </a:r>
            <a:r>
              <a:rPr lang="zh-CN" altLang="en-US"/>
              <a:t>、</a:t>
            </a:r>
            <a:r>
              <a:rPr lang="en-US" altLang="zh-CN"/>
              <a:t>Disable</a:t>
            </a:r>
            <a:r>
              <a:rPr lang="zh-CN" altLang="en-US"/>
              <a:t>；</a:t>
            </a:r>
            <a:endParaRPr lang="zh-CN" altLang="en-US"/>
          </a:p>
          <a:p>
            <a:pPr indent="457200"/>
            <a:r>
              <a:rPr lang="zh-CN" altLang="en-US"/>
              <a:t>③、</a:t>
            </a:r>
            <a:r>
              <a:rPr lang="en-US" altLang="zh-CN"/>
              <a:t>Boost</a:t>
            </a:r>
            <a:r>
              <a:rPr lang="zh-CN" altLang="en-US"/>
              <a:t>开启条件；软件设置</a:t>
            </a:r>
            <a:r>
              <a:rPr lang="en-US" altLang="zh-CN"/>
              <a:t>UVLO</a:t>
            </a:r>
            <a:r>
              <a:rPr lang="zh-CN" altLang="en-US"/>
              <a:t>，满足设置的条件后打开、关闭</a:t>
            </a:r>
            <a:r>
              <a:rPr lang="en-US" altLang="zh-CN"/>
              <a:t>boost</a:t>
            </a:r>
            <a:r>
              <a:rPr lang="zh-CN" altLang="en-US"/>
              <a:t>；</a:t>
            </a:r>
            <a:endParaRPr lang="zh-CN" altLang="en-US"/>
          </a:p>
          <a:p>
            <a:pPr indent="457200"/>
            <a:r>
              <a:rPr lang="zh-CN" altLang="en-US"/>
              <a:t>④、</a:t>
            </a:r>
            <a:r>
              <a:rPr lang="en-US" altLang="zh-CN"/>
              <a:t>Boost</a:t>
            </a:r>
            <a:r>
              <a:rPr lang="zh-CN" altLang="en-US"/>
              <a:t>保护相关处理；主要处理：短路保护后启动</a:t>
            </a:r>
            <a:r>
              <a:rPr lang="en-US" altLang="zh-CN"/>
              <a:t>HICCUP</a:t>
            </a:r>
            <a:r>
              <a:rPr lang="zh-CN" altLang="en-US"/>
              <a:t>功能，</a:t>
            </a:r>
            <a:endParaRPr lang="zh-CN" altLang="en-US"/>
          </a:p>
          <a:p>
            <a:pPr indent="457200"/>
            <a:r>
              <a:rPr lang="zh-CN" altLang="en-US"/>
              <a:t>说明：</a:t>
            </a:r>
            <a:r>
              <a:rPr lang="en-US" altLang="zh-CN"/>
              <a:t>Boost</a:t>
            </a:r>
            <a:r>
              <a:rPr lang="zh-CN" altLang="en-US"/>
              <a:t>相关功能，需要软件处理的不多，在有保护的情况下都是硬件自动关闭的，软件只做</a:t>
            </a:r>
            <a:r>
              <a:rPr lang="en-US" altLang="zh-CN"/>
              <a:t>Recover</a:t>
            </a:r>
            <a:r>
              <a:rPr lang="zh-CN" altLang="en-US"/>
              <a:t>处理。</a:t>
            </a:r>
            <a:endParaRPr lang="zh-CN" altLang="en-US"/>
          </a:p>
          <a:p>
            <a:endParaRPr lang="zh-CN" altLang="en-US"/>
          </a:p>
        </p:txBody>
      </p:sp>
      <p:graphicFrame>
        <p:nvGraphicFramePr>
          <p:cNvPr id="53" name="表格 52"/>
          <p:cNvGraphicFramePr/>
          <p:nvPr>
            <p:custDataLst>
              <p:tags r:id="rId1"/>
            </p:custDataLst>
          </p:nvPr>
        </p:nvGraphicFramePr>
        <p:xfrm>
          <a:off x="388620" y="4001135"/>
          <a:ext cx="11078210" cy="444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9105"/>
                <a:gridCol w="5539105"/>
              </a:tblGrid>
              <a:tr h="6242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功能接口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说明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242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void DisCharge_Handler(void)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Boost</a:t>
                      </a:r>
                      <a:r>
                        <a:rPr lang="zh-CN" altLang="en-US"/>
                        <a:t>功能处理</a:t>
                      </a:r>
                      <a:r>
                        <a:rPr lang="zh-CN" altLang="en-US"/>
                        <a:t>函数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2420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8" name="矩形 17"/>
          <p:cNvSpPr/>
          <p:nvPr/>
        </p:nvSpPr>
        <p:spPr>
          <a:xfrm>
            <a:off x="1339850" y="361315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8590" y="1200150"/>
            <a:ext cx="103663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/>
            <a:r>
              <a:rPr lang="en-US" altLang="zh-CN" b="1"/>
              <a:t>3.4</a:t>
            </a:r>
            <a:r>
              <a:rPr lang="zh-CN" altLang="en-US" b="1"/>
              <a:t>、</a:t>
            </a:r>
            <a:r>
              <a:rPr lang="en-US" altLang="zh-CN" b="1"/>
              <a:t>LED Display</a:t>
            </a:r>
            <a:endParaRPr lang="en-US" altLang="zh-CN" b="1"/>
          </a:p>
          <a:p>
            <a:pPr indent="457200"/>
            <a:r>
              <a:rPr lang="en-US" altLang="zh-CN">
                <a:sym typeface="+mn-ea"/>
              </a:rPr>
              <a:t>LED</a:t>
            </a:r>
            <a:r>
              <a:rPr lang="zh-CN" altLang="en-US">
                <a:sym typeface="+mn-ea"/>
              </a:rPr>
              <a:t>功能模块包含三种可选功能：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188</a:t>
            </a:r>
            <a:r>
              <a:rPr lang="zh-CN" altLang="en-US">
                <a:sym typeface="+mn-ea"/>
              </a:rPr>
              <a:t>数码管；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、呼吸灯；</a:t>
            </a:r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LED</a:t>
            </a:r>
            <a:r>
              <a:rPr lang="zh-CN" altLang="en-US">
                <a:sym typeface="+mn-ea"/>
              </a:rPr>
              <a:t>灯显示。</a:t>
            </a:r>
            <a:endParaRPr lang="zh-CN" altLang="en-US">
              <a:sym typeface="+mn-ea"/>
            </a:endParaRPr>
          </a:p>
          <a:p>
            <a:pPr indent="457200"/>
            <a:r>
              <a:rPr lang="zh-CN" altLang="en-US">
                <a:sym typeface="+mn-ea"/>
              </a:rPr>
              <a:t>三个功能只能选择其中一种。显示</a:t>
            </a:r>
            <a:r>
              <a:rPr lang="en-US" altLang="zh-CN">
                <a:sym typeface="+mn-ea"/>
              </a:rPr>
              <a:t>UI</a:t>
            </a:r>
            <a:r>
              <a:rPr lang="zh-CN" altLang="en-US">
                <a:sym typeface="+mn-ea"/>
              </a:rPr>
              <a:t>可调用其中的接口实现需要的效果。</a:t>
            </a:r>
            <a:endParaRPr lang="zh-CN" altLang="en-US">
              <a:sym typeface="+mn-ea"/>
            </a:endParaRPr>
          </a:p>
          <a:p>
            <a:pPr indent="457200"/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188</a:t>
            </a:r>
            <a:r>
              <a:rPr lang="zh-CN" altLang="en-US">
                <a:sym typeface="+mn-ea"/>
              </a:rPr>
              <a:t>数码管：</a:t>
            </a:r>
            <a:r>
              <a:rPr lang="en-US" altLang="zh-CN">
                <a:sym typeface="+mn-ea"/>
              </a:rPr>
              <a:t>188</a:t>
            </a:r>
            <a:r>
              <a:rPr lang="zh-CN" altLang="en-US">
                <a:sym typeface="+mn-ea"/>
              </a:rPr>
              <a:t>数码管包含</a:t>
            </a:r>
            <a:r>
              <a:rPr lang="en-US" altLang="zh-CN">
                <a:sym typeface="+mn-ea"/>
              </a:rPr>
              <a:t>5PIN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6PIN</a:t>
            </a:r>
            <a:r>
              <a:rPr lang="zh-CN" altLang="en-US">
                <a:sym typeface="+mn-ea"/>
              </a:rPr>
              <a:t>两种数码管；</a:t>
            </a:r>
            <a:endParaRPr lang="zh-CN" altLang="en-US">
              <a:sym typeface="+mn-ea"/>
            </a:endParaRPr>
          </a:p>
          <a:p>
            <a:pPr indent="457200"/>
            <a:r>
              <a:rPr lang="en-US" altLang="zh-CN"/>
              <a:t>2</a:t>
            </a:r>
            <a:r>
              <a:rPr lang="zh-CN" altLang="en-US"/>
              <a:t>、呼吸灯最多能支持</a:t>
            </a:r>
            <a:r>
              <a:rPr lang="en-US" altLang="zh-CN"/>
              <a:t>4</a:t>
            </a:r>
            <a:r>
              <a:rPr lang="zh-CN" altLang="en-US"/>
              <a:t>颗；</a:t>
            </a:r>
            <a:endParaRPr lang="zh-CN" altLang="en-US"/>
          </a:p>
          <a:p>
            <a:pPr indent="457200"/>
            <a:r>
              <a:rPr lang="en-US" altLang="zh-CN"/>
              <a:t>3</a:t>
            </a:r>
            <a:r>
              <a:rPr lang="zh-CN" altLang="en-US"/>
              <a:t>、</a:t>
            </a:r>
            <a:r>
              <a:rPr lang="en-US" altLang="zh-CN"/>
              <a:t>LED</a:t>
            </a:r>
            <a:r>
              <a:rPr lang="zh-CN" altLang="en-US"/>
              <a:t>灯最多能支持</a:t>
            </a:r>
            <a:r>
              <a:rPr lang="en-US" altLang="zh-CN"/>
              <a:t>4</a:t>
            </a:r>
            <a:r>
              <a:rPr lang="zh-CN" altLang="en-US"/>
              <a:t>颗，实现不同的效果，常亮、闪烁（次数、频率可设）。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1" name="椭圆 10"/>
              <p:cNvSpPr/>
              <p:nvPr>
                <p:custDataLst>
                  <p:tags r:id="rId1"/>
                </p:custDataLst>
              </p:nvPr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>
                <p:custDataLst>
                  <p:tags r:id="rId2"/>
                </p:custDataLst>
              </p:nvPr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14" name="任意多边形 13"/>
              <p:cNvSpPr/>
              <p:nvPr>
                <p:custDataLst>
                  <p:tags r:id="rId3"/>
                </p:custDataLst>
              </p:nvPr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15" name="直接连接符 14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1339850" y="361315"/>
            <a:ext cx="3135630" cy="460375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4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8125" y="1238250"/>
            <a:ext cx="10969625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3.5</a:t>
            </a:r>
            <a:r>
              <a:rPr lang="zh-CN" altLang="en-US" b="1"/>
              <a:t>、其它功能</a:t>
            </a:r>
            <a:endParaRPr lang="en-US" altLang="zh-CN" b="1"/>
          </a:p>
          <a:p>
            <a:pPr indent="457200"/>
            <a:r>
              <a:rPr lang="en-US" altLang="zh-CN"/>
              <a:t>3.5.1 ADC</a:t>
            </a:r>
            <a:endParaRPr lang="en-US" altLang="zh-CN"/>
          </a:p>
          <a:p>
            <a:pPr indent="457200"/>
            <a:r>
              <a:rPr lang="en-US" altLang="zh-CN"/>
              <a:t>ADC</a:t>
            </a:r>
            <a:r>
              <a:rPr lang="zh-CN" altLang="en-US"/>
              <a:t>功能软件设计中，需要考虑的是：①连续模式中，</a:t>
            </a:r>
            <a:r>
              <a:rPr lang="en-US" altLang="zh-CN"/>
              <a:t>ADC</a:t>
            </a:r>
            <a:r>
              <a:rPr lang="zh-CN" altLang="en-US"/>
              <a:t>的</a:t>
            </a:r>
            <a:r>
              <a:rPr lang="zh-CN" altLang="en-US">
                <a:sym typeface="+mn-ea"/>
              </a:rPr>
              <a:t>取值周期要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大于</a:t>
            </a:r>
            <a:r>
              <a:rPr lang="zh-CN" altLang="en-US"/>
              <a:t>转换时间；②取值中先读低位再读高位；③对取值计算过程中的</a:t>
            </a:r>
            <a:r>
              <a:rPr lang="en-US" altLang="zh-CN"/>
              <a:t>float</a:t>
            </a:r>
            <a:r>
              <a:rPr lang="zh-CN" altLang="en-US"/>
              <a:t>值进行处理，</a:t>
            </a:r>
            <a:r>
              <a:rPr lang="en-US" altLang="zh-CN"/>
              <a:t>1.123 * 1024 =1.123 &gt;&gt; 10 = 1149.9952 ≈ 1150</a:t>
            </a:r>
            <a:r>
              <a:rPr lang="zh-CN" altLang="en-US"/>
              <a:t>；则在计算过程中需要用到</a:t>
            </a:r>
            <a:r>
              <a:rPr lang="en-US" altLang="zh-CN"/>
              <a:t>1.123</a:t>
            </a:r>
            <a:r>
              <a:rPr lang="zh-CN" altLang="en-US"/>
              <a:t>时，采用先</a:t>
            </a:r>
            <a:r>
              <a:rPr lang="en-US" altLang="zh-CN"/>
              <a:t>*1150</a:t>
            </a:r>
            <a:r>
              <a:rPr lang="zh-CN" altLang="en-US"/>
              <a:t>再右移</a:t>
            </a:r>
            <a:r>
              <a:rPr lang="en-US" altLang="zh-CN"/>
              <a:t>10</a:t>
            </a:r>
            <a:r>
              <a:rPr lang="zh-CN" altLang="en-US"/>
              <a:t>位的方式获取。</a:t>
            </a:r>
            <a:endParaRPr lang="zh-CN" altLang="en-US"/>
          </a:p>
          <a:p>
            <a:pPr indent="457200"/>
            <a:r>
              <a:rPr lang="en-US" altLang="zh-CN"/>
              <a:t>3.5.2 Key</a:t>
            </a:r>
            <a:endParaRPr lang="en-US" altLang="zh-CN"/>
          </a:p>
          <a:p>
            <a:pPr indent="457200"/>
            <a:r>
              <a:rPr lang="zh-CN" altLang="en-US"/>
              <a:t>初始化设置</a:t>
            </a:r>
            <a:r>
              <a:rPr lang="en-US" altLang="zh-CN"/>
              <a:t>Key  Detect Debounce</a:t>
            </a:r>
            <a:r>
              <a:rPr lang="zh-CN" altLang="en-US"/>
              <a:t>时间和使能（</a:t>
            </a:r>
            <a:r>
              <a:rPr lang="en-US" altLang="zh-CN"/>
              <a:t>default</a:t>
            </a:r>
            <a:r>
              <a:rPr lang="zh-CN" altLang="en-US"/>
              <a:t>）；在对应的中断处理函数中置标志位，在主循环中通过查询标志位获取对应的按键类型。</a:t>
            </a:r>
            <a:endParaRPr lang="zh-CN" altLang="en-US"/>
          </a:p>
          <a:p>
            <a:pPr indent="457200"/>
            <a:r>
              <a:rPr lang="en-US" altLang="zh-CN"/>
              <a:t>3.5.3 Hall</a:t>
            </a:r>
            <a:endParaRPr lang="en-US" altLang="zh-CN"/>
          </a:p>
          <a:p>
            <a:pPr indent="457200"/>
            <a:r>
              <a:rPr lang="zh-CN" altLang="en-US"/>
              <a:t>初始化设置</a:t>
            </a:r>
            <a:r>
              <a:rPr lang="en-US" altLang="zh-CN"/>
              <a:t>Hall </a:t>
            </a:r>
            <a:r>
              <a:rPr lang="en-US" altLang="zh-CN">
                <a:sym typeface="+mn-ea"/>
              </a:rPr>
              <a:t>Detect Debounce</a:t>
            </a:r>
            <a:r>
              <a:rPr lang="zh-CN" altLang="en-US">
                <a:sym typeface="+mn-ea"/>
              </a:rPr>
              <a:t>时间和使能</a:t>
            </a:r>
            <a:r>
              <a:rPr lang="zh-CN" altLang="en-US">
                <a:sym typeface="+mn-ea"/>
              </a:rPr>
              <a:t>（</a:t>
            </a:r>
            <a:r>
              <a:rPr lang="en-US" altLang="zh-CN">
                <a:sym typeface="+mn-ea"/>
              </a:rPr>
              <a:t>default</a:t>
            </a:r>
            <a:r>
              <a:rPr lang="zh-CN" altLang="en-US">
                <a:sym typeface="+mn-ea"/>
              </a:rPr>
              <a:t>）</a:t>
            </a:r>
            <a:r>
              <a:rPr lang="zh-CN" altLang="en-US">
                <a:sym typeface="+mn-ea"/>
              </a:rPr>
              <a:t>，通过对应</a:t>
            </a:r>
            <a:r>
              <a:rPr lang="en-US">
                <a:sym typeface="+mn-ea"/>
              </a:rPr>
              <a:t>CHIP_STA0</a:t>
            </a:r>
            <a:r>
              <a:rPr lang="zh-CN" altLang="en-US">
                <a:sym typeface="+mn-ea"/>
              </a:rPr>
              <a:t>对应</a:t>
            </a:r>
            <a:r>
              <a:rPr lang="en-US" altLang="zh-CN">
                <a:sym typeface="+mn-ea"/>
              </a:rPr>
              <a:t>bit</a:t>
            </a:r>
            <a:r>
              <a:rPr lang="zh-CN" altLang="en-US">
                <a:sym typeface="+mn-ea"/>
              </a:rPr>
              <a:t>位的高低电平获取</a:t>
            </a:r>
            <a:r>
              <a:rPr lang="en-US" altLang="zh-CN">
                <a:sym typeface="+mn-ea"/>
              </a:rPr>
              <a:t>Hall</a:t>
            </a:r>
            <a:r>
              <a:rPr lang="zh-CN" altLang="en-US">
                <a:sym typeface="+mn-ea"/>
              </a:rPr>
              <a:t>状态。</a:t>
            </a:r>
            <a:endParaRPr lang="zh-CN" altLang="en-US">
              <a:sym typeface="+mn-ea"/>
            </a:endParaRPr>
          </a:p>
          <a:p>
            <a:pPr indent="457200"/>
            <a:r>
              <a:rPr lang="en-US" altLang="zh-CN">
                <a:sym typeface="+mn-ea"/>
              </a:rPr>
              <a:t>3.5.4 Bat Gauge</a:t>
            </a:r>
            <a:endParaRPr lang="en-US" altLang="zh-CN">
              <a:sym typeface="+mn-ea"/>
            </a:endParaRPr>
          </a:p>
          <a:p>
            <a:pPr indent="457200"/>
            <a:r>
              <a:rPr lang="zh-CN" altLang="en-US">
                <a:sym typeface="+mn-ea"/>
              </a:rPr>
              <a:t>通过查表按电池电压档位获取电池电量；</a:t>
            </a:r>
            <a:endParaRPr lang="zh-CN" altLang="en-US">
              <a:sym typeface="+mn-ea"/>
            </a:endParaRPr>
          </a:p>
          <a:p>
            <a:pPr indent="457200"/>
            <a:r>
              <a:rPr lang="en-US" altLang="zh-CN">
                <a:sym typeface="+mn-ea"/>
              </a:rPr>
              <a:t>3.5.5 Timer</a:t>
            </a:r>
            <a:endParaRPr lang="en-US" altLang="zh-CN">
              <a:sym typeface="+mn-ea"/>
            </a:endParaRPr>
          </a:p>
          <a:p>
            <a:pPr indent="457200"/>
            <a:r>
              <a:rPr lang="en-US" altLang="zh-CN">
                <a:sym typeface="+mn-ea"/>
              </a:rPr>
              <a:t>Timer0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Timer1</a:t>
            </a:r>
            <a:r>
              <a:rPr lang="zh-CN" altLang="en-US">
                <a:sym typeface="+mn-ea"/>
              </a:rPr>
              <a:t>各自定时周期说明：</a:t>
            </a:r>
            <a:r>
              <a:rPr lang="en-US" altLang="zh-CN">
                <a:sym typeface="+mn-ea"/>
              </a:rPr>
              <a:t>Timer0 :1ms ticks </a:t>
            </a:r>
            <a:r>
              <a:rPr lang="zh-CN" altLang="en-US">
                <a:sym typeface="+mn-ea"/>
              </a:rPr>
              <a:t>用于主定时器，主循环中通过查询对应的定时器标志位（</a:t>
            </a:r>
            <a:r>
              <a:rPr lang="en-US" altLang="zh-CN">
                <a:sym typeface="+mn-ea"/>
              </a:rPr>
              <a:t>1ms\10ms\50ms\100ms</a:t>
            </a:r>
            <a:r>
              <a:rPr lang="zh-CN" altLang="en-US">
                <a:sym typeface="+mn-ea"/>
              </a:rPr>
              <a:t>等）处理相应功能；</a:t>
            </a:r>
            <a:r>
              <a:rPr lang="en-US" altLang="zh-CN">
                <a:sym typeface="+mn-ea"/>
              </a:rPr>
              <a:t>Timer1:100us</a:t>
            </a:r>
            <a:r>
              <a:rPr lang="zh-CN" altLang="en-US">
                <a:sym typeface="+mn-ea"/>
              </a:rPr>
              <a:t>或</a:t>
            </a:r>
            <a:r>
              <a:rPr lang="en-US" altLang="zh-CN">
                <a:sym typeface="+mn-ea"/>
              </a:rPr>
              <a:t>300us ticks  </a:t>
            </a:r>
            <a:r>
              <a:rPr lang="zh-CN" altLang="en-US">
                <a:sym typeface="+mn-ea"/>
              </a:rPr>
              <a:t>用于呼吸灯、</a:t>
            </a:r>
            <a:r>
              <a:rPr lang="en-US" altLang="zh-CN">
                <a:sym typeface="+mn-ea"/>
              </a:rPr>
              <a:t>188 </a:t>
            </a:r>
            <a:r>
              <a:rPr lang="zh-CN" altLang="en-US">
                <a:sym typeface="+mn-ea"/>
              </a:rPr>
              <a:t>数码管的显示驱动。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1" name="椭圆 10"/>
              <p:cNvSpPr/>
              <p:nvPr>
                <p:custDataLst>
                  <p:tags r:id="rId1"/>
                </p:custDataLst>
              </p:nvPr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>
                <p:custDataLst>
                  <p:tags r:id="rId2"/>
                </p:custDataLst>
              </p:nvPr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14" name="任意多边形 13"/>
              <p:cNvSpPr/>
              <p:nvPr>
                <p:custDataLst>
                  <p:tags r:id="rId3"/>
                </p:custDataLst>
              </p:nvPr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15" name="直接连接符 14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1339850" y="361315"/>
            <a:ext cx="3135630" cy="460375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4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功能模块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7985" y="1209675"/>
            <a:ext cx="11264900" cy="2368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/>
              <a:t>3.6 Sleep\Wakeup</a:t>
            </a:r>
            <a:endParaRPr lang="en-US" altLang="zh-CN" b="1"/>
          </a:p>
          <a:p>
            <a:pPr indent="457200"/>
            <a:r>
              <a:rPr lang="en-US" altLang="zh-CN"/>
              <a:t> SY883x</a:t>
            </a:r>
            <a:r>
              <a:rPr lang="zh-CN" altLang="en-US"/>
              <a:t>休眠模式：</a:t>
            </a:r>
            <a:r>
              <a:rPr lang="en-US" altLang="zh-CN"/>
              <a:t>Standby Mode</a:t>
            </a:r>
            <a:r>
              <a:rPr lang="zh-CN" altLang="en-US"/>
              <a:t>，功耗在</a:t>
            </a:r>
            <a:r>
              <a:rPr lang="en-US" altLang="zh-CN"/>
              <a:t>16uA</a:t>
            </a:r>
            <a:r>
              <a:rPr lang="zh-CN" altLang="en-US"/>
              <a:t>左右；应用场景也不同。在软件设计过程中需要注意如下几点：</a:t>
            </a:r>
            <a:endParaRPr lang="zh-CN" altLang="en-US"/>
          </a:p>
          <a:p>
            <a:pPr indent="457200"/>
            <a:r>
              <a:rPr lang="zh-CN" altLang="en-US"/>
              <a:t>①进入休眠模式前需要关闭所有中断（除</a:t>
            </a:r>
            <a:r>
              <a:rPr lang="en-US" altLang="zh-CN"/>
              <a:t>EX0</a:t>
            </a:r>
            <a:r>
              <a:rPr lang="zh-CN" altLang="en-US"/>
              <a:t>外）；</a:t>
            </a:r>
            <a:endParaRPr lang="zh-CN" altLang="en-US"/>
          </a:p>
          <a:p>
            <a:pPr indent="457200"/>
            <a:r>
              <a:rPr lang="zh-CN" altLang="en-US"/>
              <a:t>②</a:t>
            </a:r>
            <a:r>
              <a:rPr lang="en-US" altLang="zh-CN"/>
              <a:t>ShipMode</a:t>
            </a:r>
            <a:r>
              <a:rPr lang="zh-CN" altLang="en-US"/>
              <a:t>从休眠处唤醒；</a:t>
            </a:r>
            <a:endParaRPr lang="zh-CN" altLang="en-US"/>
          </a:p>
          <a:p>
            <a:pPr indent="457200"/>
            <a:r>
              <a:rPr lang="zh-CN" altLang="en-US"/>
              <a:t>③</a:t>
            </a:r>
            <a:r>
              <a:rPr lang="en-US" altLang="zh-CN"/>
              <a:t>EX0</a:t>
            </a:r>
            <a:r>
              <a:rPr lang="zh-CN" altLang="en-US"/>
              <a:t>中断处理函数需要打开，不然无法唤醒系统；</a:t>
            </a:r>
            <a:r>
              <a:rPr lang="en-US" altLang="zh-CN"/>
              <a:t>	</a:t>
            </a:r>
            <a:endParaRPr lang="en-US" altLang="zh-CN"/>
          </a:p>
          <a:p>
            <a:pPr indent="457200"/>
            <a:r>
              <a:rPr lang="zh-CN" altLang="en-US"/>
              <a:t>④进休眠前需要关闭</a:t>
            </a:r>
            <a:r>
              <a:rPr lang="en-US" altLang="zh-CN"/>
              <a:t>ADC</a:t>
            </a:r>
            <a:r>
              <a:rPr lang="zh-CN" altLang="en-US"/>
              <a:t>功能、关闭</a:t>
            </a:r>
            <a:r>
              <a:rPr lang="en-US" altLang="zh-CN"/>
              <a:t>Vox 5V</a:t>
            </a:r>
            <a:r>
              <a:rPr lang="zh-CN" altLang="en-US"/>
              <a:t>输出、设置</a:t>
            </a:r>
            <a:r>
              <a:rPr lang="en-US" altLang="zh-CN"/>
              <a:t>188</a:t>
            </a:r>
            <a:r>
              <a:rPr lang="zh-CN" altLang="en-US"/>
              <a:t>数码管</a:t>
            </a:r>
            <a:r>
              <a:rPr lang="en-US" altLang="zh-CN"/>
              <a:t>IO</a:t>
            </a:r>
            <a:r>
              <a:rPr lang="zh-CN" altLang="en-US"/>
              <a:t>为</a:t>
            </a:r>
            <a:r>
              <a:rPr lang="en-US" altLang="zh-CN"/>
              <a:t>HIZ</a:t>
            </a:r>
            <a:r>
              <a:rPr lang="zh-CN" altLang="en-US"/>
              <a:t>。</a:t>
            </a:r>
            <a:endParaRPr lang="en-US" altLang="zh-CN"/>
          </a:p>
          <a:p>
            <a:pPr indent="457200"/>
            <a:r>
              <a:rPr lang="zh-CN" altLang="en-US"/>
              <a:t>在无</a:t>
            </a:r>
            <a:r>
              <a:rPr lang="en-US" altLang="zh-CN"/>
              <a:t>VIN</a:t>
            </a:r>
            <a:r>
              <a:rPr lang="zh-CN" altLang="en-US"/>
              <a:t>（</a:t>
            </a:r>
            <a:r>
              <a:rPr lang="en-US" altLang="zh-CN"/>
              <a:t>PG</a:t>
            </a:r>
            <a:r>
              <a:rPr lang="zh-CN" altLang="en-US"/>
              <a:t>）、</a:t>
            </a:r>
            <a:r>
              <a:rPr lang="en-US" altLang="zh-CN"/>
              <a:t>BOOST</a:t>
            </a:r>
            <a:r>
              <a:rPr lang="zh-CN" altLang="en-US"/>
              <a:t>无输出（</a:t>
            </a:r>
            <a:r>
              <a:rPr lang="en-US" altLang="zh-CN"/>
              <a:t>VOX5V</a:t>
            </a:r>
            <a:r>
              <a:rPr lang="zh-CN" altLang="en-US"/>
              <a:t>输出）、无中断唤醒源，则系统倒数</a:t>
            </a:r>
            <a:r>
              <a:rPr lang="en-US" altLang="zh-CN"/>
              <a:t>10</a:t>
            </a:r>
            <a:r>
              <a:rPr lang="zh-CN" altLang="en-US"/>
              <a:t>进入休眠。倒数过程中出现中断，则重新倒数</a:t>
            </a:r>
            <a:r>
              <a:rPr lang="en-US" altLang="zh-CN"/>
              <a:t>10s</a:t>
            </a:r>
            <a:r>
              <a:rPr lang="zh-CN" altLang="en-US"/>
              <a:t>。</a:t>
            </a:r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6"/>
            </p:custDataLst>
          </p:nvPr>
        </p:nvGraphicFramePr>
        <p:xfrm>
          <a:off x="559435" y="4065905"/>
          <a:ext cx="1076579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2895"/>
                <a:gridCol w="538289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功能接口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说明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bool Check_Require_Sleep(void )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查询休眠唤醒源标志位和唤醒后处理相关功能。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组合 8"/>
          <p:cNvGrpSpPr/>
          <p:nvPr/>
        </p:nvGrpSpPr>
        <p:grpSpPr>
          <a:xfrm rot="1738458">
            <a:off x="392641" y="332512"/>
            <a:ext cx="519584" cy="519584"/>
            <a:chOff x="4482708" y="3301238"/>
            <a:chExt cx="661162" cy="661162"/>
          </a:xfrm>
        </p:grpSpPr>
        <p:grpSp>
          <p:nvGrpSpPr>
            <p:cNvPr id="10" name="组合 9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8" name="矩形 17"/>
          <p:cNvSpPr/>
          <p:nvPr/>
        </p:nvSpPr>
        <p:spPr>
          <a:xfrm>
            <a:off x="1339850" y="361315"/>
            <a:ext cx="313563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系统应用</a:t>
            </a:r>
            <a:endParaRPr lang="zh-CN" altLang="en-US" sz="2800" b="1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1935" y="1181100"/>
            <a:ext cx="109416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3.7 UserApp</a:t>
            </a:r>
            <a:endParaRPr lang="zh-CN" altLang="en-US" b="1"/>
          </a:p>
          <a:p>
            <a:pPr indent="457200"/>
            <a:r>
              <a:rPr lang="zh-CN"/>
              <a:t>三个周期</a:t>
            </a:r>
            <a:r>
              <a:rPr lang="en-US" altLang="zh-CN"/>
              <a:t>ticks</a:t>
            </a:r>
            <a:r>
              <a:rPr lang="zh-CN" altLang="en-US"/>
              <a:t>，</a:t>
            </a:r>
            <a:r>
              <a:rPr lang="en-US" altLang="zh-CN"/>
              <a:t>10ms</a:t>
            </a:r>
            <a:r>
              <a:rPr lang="zh-CN" altLang="en-US"/>
              <a:t>（</a:t>
            </a:r>
            <a:r>
              <a:rPr lang="en-US" altLang="zh-CN"/>
              <a:t>LED</a:t>
            </a:r>
            <a:r>
              <a:rPr lang="zh-CN" altLang="en-US"/>
              <a:t>灯驱动）、</a:t>
            </a:r>
            <a:r>
              <a:rPr lang="en-US" altLang="zh-CN"/>
              <a:t>100ms</a:t>
            </a:r>
            <a:r>
              <a:rPr lang="zh-CN" altLang="en-US"/>
              <a:t>、</a:t>
            </a:r>
            <a:r>
              <a:rPr lang="en-US" altLang="zh-CN"/>
              <a:t>250ms</a:t>
            </a:r>
            <a:r>
              <a:rPr lang="zh-CN" altLang="en-US"/>
              <a:t>、</a:t>
            </a:r>
            <a:r>
              <a:rPr lang="en-US" altLang="zh-CN"/>
              <a:t>1s</a:t>
            </a:r>
            <a:r>
              <a:rPr lang="zh-CN" altLang="en-US"/>
              <a:t>。</a:t>
            </a:r>
            <a:endParaRPr lang="zh-CN" altLang="en-US"/>
          </a:p>
          <a:p>
            <a:pPr indent="457200"/>
            <a:r>
              <a:rPr lang="en-US" altLang="zh-CN"/>
              <a:t>10ms</a:t>
            </a:r>
            <a:r>
              <a:rPr lang="zh-CN" altLang="en-US"/>
              <a:t>：</a:t>
            </a:r>
            <a:r>
              <a:rPr lang="en-US" altLang="zh-CN"/>
              <a:t>LED</a:t>
            </a:r>
            <a:r>
              <a:rPr lang="zh-CN" altLang="en-US"/>
              <a:t>灯驱动（自选）；</a:t>
            </a:r>
            <a:endParaRPr lang="zh-CN" altLang="en-US"/>
          </a:p>
          <a:p>
            <a:pPr indent="457200"/>
            <a:r>
              <a:rPr lang="en-US" altLang="zh-CN"/>
              <a:t>100ms</a:t>
            </a:r>
            <a:r>
              <a:rPr lang="zh-CN" altLang="en-US"/>
              <a:t>：公共功能模块，</a:t>
            </a:r>
            <a:r>
              <a:rPr lang="en-US" altLang="zh-CN"/>
              <a:t>HALL</a:t>
            </a:r>
            <a:r>
              <a:rPr lang="zh-CN" altLang="en-US"/>
              <a:t>、</a:t>
            </a:r>
            <a:r>
              <a:rPr lang="en-US" altLang="zh-CN"/>
              <a:t>KEY</a:t>
            </a:r>
            <a:r>
              <a:rPr lang="zh-CN" altLang="en-US"/>
              <a:t>、</a:t>
            </a:r>
            <a:r>
              <a:rPr lang="en-US" altLang="zh-CN"/>
              <a:t>Charger</a:t>
            </a:r>
            <a:r>
              <a:rPr lang="zh-CN" altLang="en-US"/>
              <a:t>、</a:t>
            </a:r>
            <a:r>
              <a:rPr lang="en-US" altLang="zh-CN"/>
              <a:t>Discharger</a:t>
            </a:r>
            <a:r>
              <a:rPr lang="zh-CN" altLang="en-US"/>
              <a:t>、</a:t>
            </a:r>
            <a:r>
              <a:rPr lang="en-US" altLang="zh-CN"/>
              <a:t>Vbat</a:t>
            </a:r>
            <a:r>
              <a:rPr lang="zh-CN" altLang="en-US"/>
              <a:t>、</a:t>
            </a:r>
            <a:r>
              <a:rPr lang="en-US" altLang="zh-CN"/>
              <a:t>Vox</a:t>
            </a:r>
            <a:r>
              <a:rPr lang="zh-CN" altLang="en-US"/>
              <a:t>、</a:t>
            </a:r>
            <a:r>
              <a:rPr lang="en-US" altLang="zh-CN"/>
              <a:t>bat gauge</a:t>
            </a:r>
            <a:r>
              <a:rPr lang="zh-CN" altLang="en-US"/>
              <a:t>；</a:t>
            </a:r>
            <a:endParaRPr lang="zh-CN" altLang="en-US"/>
          </a:p>
          <a:p>
            <a:pPr indent="457200"/>
            <a:r>
              <a:rPr lang="en-US" altLang="zh-CN"/>
              <a:t>250ms</a:t>
            </a:r>
            <a:r>
              <a:rPr lang="zh-CN" altLang="en-US"/>
              <a:t>：</a:t>
            </a:r>
            <a:r>
              <a:rPr lang="en-US" altLang="zh-CN"/>
              <a:t>LED</a:t>
            </a:r>
            <a:r>
              <a:rPr lang="zh-CN" altLang="en-US"/>
              <a:t>灯效</a:t>
            </a:r>
            <a:r>
              <a:rPr lang="en-US" altLang="zh-CN"/>
              <a:t>UI</a:t>
            </a:r>
            <a:r>
              <a:rPr lang="zh-CN" altLang="en-US"/>
              <a:t>（自选）</a:t>
            </a:r>
            <a:endParaRPr lang="zh-CN" altLang="en-US"/>
          </a:p>
          <a:p>
            <a:pPr indent="457200"/>
            <a:r>
              <a:rPr lang="en-US" altLang="zh-CN"/>
              <a:t>1s</a:t>
            </a:r>
            <a:r>
              <a:rPr lang="zh-CN" altLang="en-US"/>
              <a:t>、</a:t>
            </a:r>
            <a:r>
              <a:rPr lang="en-US" altLang="zh-CN"/>
              <a:t>188</a:t>
            </a:r>
            <a:r>
              <a:rPr lang="zh-CN" altLang="en-US"/>
              <a:t>数码管灯效</a:t>
            </a:r>
            <a:r>
              <a:rPr lang="en-US" altLang="zh-CN"/>
              <a:t>UI</a:t>
            </a:r>
            <a:r>
              <a:rPr lang="zh-CN" altLang="en-US"/>
              <a:t>（自选）、</a:t>
            </a:r>
            <a:r>
              <a:rPr lang="en-US" altLang="zh-CN"/>
              <a:t>Sleep Handler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99085" y="3274060"/>
            <a:ext cx="11050270" cy="1805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/>
              <a:t>3.8 </a:t>
            </a:r>
            <a:r>
              <a:rPr lang="zh-CN" altLang="en-US" b="1"/>
              <a:t>程序编译、烧录说明（具体见《</a:t>
            </a:r>
            <a:r>
              <a:rPr lang="en-US" altLang="zh-CN" b="1"/>
              <a:t>KEIL5</a:t>
            </a:r>
            <a:r>
              <a:rPr lang="zh-CN" altLang="en-US" b="1"/>
              <a:t>环境配置说明》）</a:t>
            </a:r>
            <a:endParaRPr lang="zh-CN" altLang="en-US" b="1"/>
          </a:p>
          <a:p>
            <a:pPr indent="457200"/>
            <a:r>
              <a:rPr lang="en-US" altLang="zh-CN"/>
              <a:t>SY883x采用80C51内核架构，因此采用KEIL工具进行编译 </a:t>
            </a:r>
            <a:r>
              <a:rPr lang="zh-CN" altLang="en-US"/>
              <a:t>。下载到芯片中的程序为.bin文件，通过hex2bin_TP.exe工具转换.hex文件为.bin文件。转换后的.bin文件长度固定为</a:t>
            </a:r>
            <a:r>
              <a:rPr lang="en-US" altLang="zh-CN"/>
              <a:t>3</a:t>
            </a:r>
            <a:r>
              <a:rPr lang="zh-CN" altLang="en-US"/>
              <a:t>K，不足</a:t>
            </a:r>
            <a:r>
              <a:rPr lang="en-US" altLang="zh-CN"/>
              <a:t>3</a:t>
            </a:r>
            <a:r>
              <a:rPr lang="zh-CN" altLang="en-US"/>
              <a:t>K的后面补0。通过HEXBIN.bat文件将生成的.hex转换成.bin文件并进行CRC16校验，将生成的校验码补充到</a:t>
            </a:r>
            <a:r>
              <a:rPr lang="en-US" altLang="zh-CN"/>
              <a:t>3</a:t>
            </a:r>
            <a:r>
              <a:rPr lang="zh-CN" altLang="en-US"/>
              <a:t>K之后的两个Bytes。</a:t>
            </a:r>
            <a:endParaRPr lang="zh-CN" altLang="en-US"/>
          </a:p>
          <a:p>
            <a:pPr indent="457200"/>
            <a:r>
              <a:rPr lang="zh-CN" altLang="en-US"/>
              <a:t>生成的</a:t>
            </a:r>
            <a:r>
              <a:rPr lang="en-US" altLang="zh-CN"/>
              <a:t>.bin</a:t>
            </a:r>
            <a:r>
              <a:rPr lang="zh-CN" altLang="en-US"/>
              <a:t>文件格式为：TP3102_mcu_</a:t>
            </a:r>
            <a:r>
              <a:rPr lang="en-US" altLang="zh-CN"/>
              <a:t>V100_</a:t>
            </a:r>
            <a:r>
              <a:rPr lang="zh-CN" altLang="en-US"/>
              <a:t>yearmonthday_minsec</a:t>
            </a:r>
            <a:r>
              <a:rPr lang="en-US" altLang="zh-CN"/>
              <a:t>_(crc)</a:t>
            </a:r>
            <a:r>
              <a:rPr lang="zh-CN" altLang="en-US"/>
              <a:t>.xxx。后续可按公司的《嵌入式程序发布规范》进行重命名。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125" y="5079365"/>
            <a:ext cx="9544050" cy="1590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4645025" y="1862864"/>
            <a:ext cx="7546975" cy="3302229"/>
          </a:xfrm>
          <a:prstGeom prst="rect">
            <a:avLst/>
          </a:prstGeom>
          <a:solidFill>
            <a:srgbClr val="F6F7F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Source Han Sans Bold" panose="020B0800000000000000" pitchFamily="34" charset="-128"/>
              <a:ea typeface="Source Han Sans Bold" panose="020B08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11545" y="2351405"/>
            <a:ext cx="5927725" cy="10147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en-US" altLang="zh-CN" sz="60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 YOU!</a:t>
            </a:r>
            <a:endParaRPr lang="en-US" altLang="zh-CN" sz="60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79036" y="3562641"/>
            <a:ext cx="4676654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深圳市思远半导体有限公司</a:t>
            </a:r>
            <a:endParaRPr lang="en-US" altLang="zh-CN" sz="1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深圳市南山区粤海街道高新区社区科苑南路</a:t>
            </a: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3176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号彩讯科技大厦</a:t>
            </a: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电话：</a:t>
            </a: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0755-86059452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网站：</a:t>
            </a: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http://www.tkplusemi.com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邮箱：</a:t>
            </a: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sales@tkplusemi.com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l="12900" t="-1282" b="1298"/>
          <a:stretch>
            <a:fillRect/>
          </a:stretch>
        </p:blipFill>
        <p:spPr>
          <a:xfrm>
            <a:off x="0" y="1829875"/>
            <a:ext cx="5852274" cy="333521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11" y="3562640"/>
            <a:ext cx="1450591" cy="1450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TABLE_BEAUTIFY" val="smartTable{3a1aaa3b-2749-45a1-966e-a3ceed0e02c5}"/>
</p:tagLst>
</file>

<file path=ppt/tags/tag9.xml><?xml version="1.0" encoding="utf-8"?>
<p:tagLst xmlns:p="http://schemas.openxmlformats.org/presentationml/2006/main">
  <p:tag name="KSO_WM_UNIT_TABLE_BEAUTIFY" val="smartTable{454cea78-3f3c-498f-a4d0-c7a468ce063a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UNIT_TABLE_BEAUTIFY" val="smartTable{c267d551-7d77-4831-9849-59abf5fc6375}"/>
  <p:tag name="TABLE_ENDDRAG_ORIGIN_RECT" val="872*196"/>
  <p:tag name="TABLE_ENDDRAG_RECT" val="30*133*872*196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UNIT_TABLE_BEAUTIFY" val="smartTable{6f234b93-76e0-47a5-b6f3-e32682f9e9fc}"/>
  <p:tag name="TABLE_ENDDRAG_ORIGIN_RECT" val="872*196"/>
  <p:tag name="TABLE_ENDDRAG_RECT" val="30*133*872*196"/>
</p:tagLst>
</file>

<file path=ppt/tags/tag22.xml><?xml version="1.0" encoding="utf-8"?>
<p:tagLst xmlns:p="http://schemas.openxmlformats.org/presentationml/2006/main">
  <p:tag name="KSO_WM_UNIT_TABLE_BEAUTIFY" val="smartTable{928d97bf-51d5-4547-bfe8-0a7885a367cf}"/>
  <p:tag name="TABLE_ENDDRAG_ORIGIN_RECT" val="872*196"/>
  <p:tag name="TABLE_ENDDRAG_RECT" val="30*133*872*196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UNIT_TABLE_BEAUTIFY" val="smartTable{38100685-105d-4a13-8032-b8ff42fbf8f3}"/>
  <p:tag name="TABLE_ENDDRAG_ORIGIN_RECT" val="847*135"/>
  <p:tag name="TABLE_ENDDRAG_RECT" val="44*296*847*135"/>
</p:tagLst>
</file>

<file path=ppt/tags/tag35.xml><?xml version="1.0" encoding="utf-8"?>
<p:tagLst xmlns:p="http://schemas.openxmlformats.org/presentationml/2006/main">
  <p:tag name="commondata" val="eyJoZGlkIjoiNjFmN2U1MGMyODU0MDc5NTZhOTA4YWFhYWM0NzQ5Ym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5020</Words>
  <Application>WPS 演示</Application>
  <PresentationFormat>宽屏</PresentationFormat>
  <Paragraphs>509</Paragraphs>
  <Slides>21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Arial</vt:lpstr>
      <vt:lpstr>宋体</vt:lpstr>
      <vt:lpstr>Wingdings</vt:lpstr>
      <vt:lpstr>Century Gothic</vt:lpstr>
      <vt:lpstr>幼圆</vt:lpstr>
      <vt:lpstr>微软雅黑</vt:lpstr>
      <vt:lpstr>Alibaba PuHuiTi 3.0 55 Regular</vt:lpstr>
      <vt:lpstr>Times New Roman</vt:lpstr>
      <vt:lpstr>Wingdings</vt:lpstr>
      <vt:lpstr>Arial</vt:lpstr>
      <vt:lpstr>Arial Unicode MS</vt:lpstr>
      <vt:lpstr>Calibri Light</vt:lpstr>
      <vt:lpstr>Calibri</vt:lpstr>
      <vt:lpstr>Source Han Sans Bold</vt:lpstr>
      <vt:lpstr>Yu Gothic UI Semibold</vt:lpstr>
      <vt:lpstr>Office 主题</vt:lpstr>
      <vt:lpstr>Excel.Sheet.12</vt:lpstr>
      <vt:lpstr>Visio.Drawing.15</vt:lpstr>
      <vt:lpstr>Visio.Drawing.15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WPS_1649237095</cp:lastModifiedBy>
  <cp:revision>1595</cp:revision>
  <cp:lastPrinted>2021-07-16T03:51:00Z</cp:lastPrinted>
  <dcterms:created xsi:type="dcterms:W3CDTF">2014-11-14T05:57:00Z</dcterms:created>
  <dcterms:modified xsi:type="dcterms:W3CDTF">2024-08-21T08:39:42Z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960E4ED545AE40C197CEB47A7A026627_12</vt:lpwstr>
  </property>
</Properties>
</file>